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26" r:id="rId2"/>
    <p:sldId id="428" r:id="rId3"/>
    <p:sldId id="348" r:id="rId4"/>
    <p:sldId id="476" r:id="rId5"/>
    <p:sldId id="480" r:id="rId6"/>
    <p:sldId id="479" r:id="rId7"/>
    <p:sldId id="481" r:id="rId8"/>
    <p:sldId id="487" r:id="rId9"/>
    <p:sldId id="488" r:id="rId10"/>
    <p:sldId id="489" r:id="rId11"/>
    <p:sldId id="490" r:id="rId12"/>
    <p:sldId id="491" r:id="rId13"/>
    <p:sldId id="420" r:id="rId14"/>
    <p:sldId id="393" r:id="rId15"/>
    <p:sldId id="287" r:id="rId16"/>
    <p:sldId id="455" r:id="rId17"/>
    <p:sldId id="464" r:id="rId18"/>
    <p:sldId id="375" r:id="rId19"/>
    <p:sldId id="376" r:id="rId20"/>
    <p:sldId id="467" r:id="rId21"/>
    <p:sldId id="291" r:id="rId22"/>
    <p:sldId id="468" r:id="rId23"/>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0BC25A9-2589-4C01-BFFF-9F0014FA4AA9}">
          <p14:sldIdLst>
            <p14:sldId id="426"/>
            <p14:sldId id="428"/>
            <p14:sldId id="348"/>
            <p14:sldId id="476"/>
            <p14:sldId id="480"/>
            <p14:sldId id="479"/>
            <p14:sldId id="481"/>
            <p14:sldId id="487"/>
            <p14:sldId id="488"/>
            <p14:sldId id="489"/>
            <p14:sldId id="490"/>
            <p14:sldId id="491"/>
            <p14:sldId id="420"/>
          </p14:sldIdLst>
        </p14:section>
        <p14:section name="Backup" id="{11942CC1-53A2-4950-B500-D65748AB7991}">
          <p14:sldIdLst>
            <p14:sldId id="393"/>
            <p14:sldId id="287"/>
            <p14:sldId id="455"/>
            <p14:sldId id="464"/>
            <p14:sldId id="375"/>
            <p14:sldId id="376"/>
            <p14:sldId id="467"/>
            <p14:sldId id="291"/>
            <p14:sldId id="4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3" autoAdjust="0"/>
    <p:restoredTop sz="96357" autoAdjust="0"/>
  </p:normalViewPr>
  <p:slideViewPr>
    <p:cSldViewPr snapToGrid="0">
      <p:cViewPr>
        <p:scale>
          <a:sx n="75" d="100"/>
          <a:sy n="75" d="100"/>
        </p:scale>
        <p:origin x="1944"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9DC44BB-DBD0-4F87-9A52-5AD5E11574F3}" type="datetimeFigureOut">
              <a:rPr lang="en-US" smtClean="0"/>
              <a:t>2/27/2025</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A9E22D7-9809-4BE5-B3AE-56571B2B4B58}" type="slidenum">
              <a:rPr lang="en-US" smtClean="0"/>
              <a:t>‹#›</a:t>
            </a:fld>
            <a:endParaRPr lang="en-US"/>
          </a:p>
        </p:txBody>
      </p:sp>
    </p:spTree>
    <p:extLst>
      <p:ext uri="{BB962C8B-B14F-4D97-AF65-F5344CB8AC3E}">
        <p14:creationId xmlns:p14="http://schemas.microsoft.com/office/powerpoint/2010/main" val="3433185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a:t>
            </a:fld>
            <a:endParaRPr lang="en-US"/>
          </a:p>
        </p:txBody>
      </p:sp>
    </p:spTree>
    <p:extLst>
      <p:ext uri="{BB962C8B-B14F-4D97-AF65-F5344CB8AC3E}">
        <p14:creationId xmlns:p14="http://schemas.microsoft.com/office/powerpoint/2010/main" val="175447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13</a:t>
            </a:fld>
            <a:endParaRPr lang="en-US"/>
          </a:p>
        </p:txBody>
      </p:sp>
    </p:spTree>
    <p:extLst>
      <p:ext uri="{BB962C8B-B14F-4D97-AF65-F5344CB8AC3E}">
        <p14:creationId xmlns:p14="http://schemas.microsoft.com/office/powerpoint/2010/main" val="1214952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Filtered HRTEM image (left) and simulation (right) of rotated graphene. Moiré patterns are observed for angles of 2.7° (A), 8° (B), and 22° (C).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16</a:t>
            </a:fld>
            <a:endParaRPr lang="en-US"/>
          </a:p>
        </p:txBody>
      </p:sp>
    </p:spTree>
    <p:extLst>
      <p:ext uri="{BB962C8B-B14F-4D97-AF65-F5344CB8AC3E}">
        <p14:creationId xmlns:p14="http://schemas.microsoft.com/office/powerpoint/2010/main" val="825995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 High-resolution transmission electron microscopy (HRTEM) image showing a population of graphene quantum dots (GQDs). (B) To the right, a magnified HRTEM image of an individual GQD is provided. (C) Histogram describing the size distribution for dots larger than 5 nm. Scale bars in figures A and B correspond to 10 and 2 nm, respectively.</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18</a:t>
            </a:fld>
            <a:endParaRPr lang="en-US"/>
          </a:p>
        </p:txBody>
      </p:sp>
    </p:spTree>
    <p:extLst>
      <p:ext uri="{BB962C8B-B14F-4D97-AF65-F5344CB8AC3E}">
        <p14:creationId xmlns:p14="http://schemas.microsoft.com/office/powerpoint/2010/main" val="160357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HRTEM images (top) and FFT patterns (bottom) of few-layer GQDs (A, B, C). Top-view representation of HCP and FCC stacking, respectively (C, F). Yellow, blue, and green spheres represent atoms in layer types A, B, and C, respectively.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19</a:t>
            </a:fld>
            <a:endParaRPr lang="en-US"/>
          </a:p>
        </p:txBody>
      </p:sp>
    </p:spTree>
    <p:extLst>
      <p:ext uri="{BB962C8B-B14F-4D97-AF65-F5344CB8AC3E}">
        <p14:creationId xmlns:p14="http://schemas.microsoft.com/office/powerpoint/2010/main" val="3265347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Conducted synthesis and characterization of two-dimensional (2D) materials aimed at nanoelectronics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Developed several synthesis and transfer techniques specifically tailored for graphene and graphene-derived nanomaterials.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(HRTEM), scanning transmission electron microscopy (STEM), energy-dispersive X-ray spectroscopy (EDS), and electron energy-loss spectroscopy (EELS).</a:t>
            </a:r>
            <a:endParaRPr lang="en-US" dirty="0"/>
          </a:p>
          <a:p>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2</a:t>
            </a:fld>
            <a:endParaRPr lang="en-US"/>
          </a:p>
        </p:txBody>
      </p:sp>
    </p:spTree>
    <p:extLst>
      <p:ext uri="{BB962C8B-B14F-4D97-AF65-F5344CB8AC3E}">
        <p14:creationId xmlns:p14="http://schemas.microsoft.com/office/powerpoint/2010/main" val="389584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3</a:t>
            </a:fld>
            <a:endParaRPr lang="en-US"/>
          </a:p>
        </p:txBody>
      </p:sp>
    </p:spTree>
    <p:extLst>
      <p:ext uri="{BB962C8B-B14F-4D97-AF65-F5344CB8AC3E}">
        <p14:creationId xmlns:p14="http://schemas.microsoft.com/office/powerpoint/2010/main" val="567059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4</a:t>
            </a:fld>
            <a:endParaRPr lang="en-US"/>
          </a:p>
        </p:txBody>
      </p:sp>
    </p:spTree>
    <p:extLst>
      <p:ext uri="{BB962C8B-B14F-4D97-AF65-F5344CB8AC3E}">
        <p14:creationId xmlns:p14="http://schemas.microsoft.com/office/powerpoint/2010/main" val="426135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5</a:t>
            </a:fld>
            <a:endParaRPr lang="en-US"/>
          </a:p>
        </p:txBody>
      </p:sp>
    </p:spTree>
    <p:extLst>
      <p:ext uri="{BB962C8B-B14F-4D97-AF65-F5344CB8AC3E}">
        <p14:creationId xmlns:p14="http://schemas.microsoft.com/office/powerpoint/2010/main" val="276767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6</a:t>
            </a:fld>
            <a:endParaRPr lang="en-US"/>
          </a:p>
        </p:txBody>
      </p:sp>
    </p:spTree>
    <p:extLst>
      <p:ext uri="{BB962C8B-B14F-4D97-AF65-F5344CB8AC3E}">
        <p14:creationId xmlns:p14="http://schemas.microsoft.com/office/powerpoint/2010/main" val="3087171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10</a:t>
            </a:fld>
            <a:endParaRPr lang="en-US"/>
          </a:p>
        </p:txBody>
      </p:sp>
    </p:spTree>
    <p:extLst>
      <p:ext uri="{BB962C8B-B14F-4D97-AF65-F5344CB8AC3E}">
        <p14:creationId xmlns:p14="http://schemas.microsoft.com/office/powerpoint/2010/main" val="156711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11</a:t>
            </a:fld>
            <a:endParaRPr lang="en-US"/>
          </a:p>
        </p:txBody>
      </p:sp>
    </p:spTree>
    <p:extLst>
      <p:ext uri="{BB962C8B-B14F-4D97-AF65-F5344CB8AC3E}">
        <p14:creationId xmlns:p14="http://schemas.microsoft.com/office/powerpoint/2010/main" val="18980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E22D7-9809-4BE5-B3AE-56571B2B4B58}" type="slidenum">
              <a:rPr lang="en-US" smtClean="0"/>
              <a:t>12</a:t>
            </a:fld>
            <a:endParaRPr lang="en-US"/>
          </a:p>
        </p:txBody>
      </p:sp>
    </p:spTree>
    <p:extLst>
      <p:ext uri="{BB962C8B-B14F-4D97-AF65-F5344CB8AC3E}">
        <p14:creationId xmlns:p14="http://schemas.microsoft.com/office/powerpoint/2010/main" val="1580533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A956-FE1D-4DC3-A115-84B918BD21B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59C0AD0-7259-4944-95CB-E959168F92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C4DA0A0-A7AD-463A-BF9B-16C39F52D541}"/>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45BCBBB6-41CD-4950-B562-C895CCB17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EF659-0255-497D-A4B2-641C393AD4B7}"/>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483241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801C-AEAD-423D-91B7-D815C8D3DC4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4305B38-D871-4A44-977F-5778532DD8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79FBE6-2061-42E6-BBBA-1C50017E721D}"/>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D5844DD8-756D-45D0-A641-BD4117EE8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B73E3-36C3-4624-B871-597D68043BF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4151750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2EC666-5442-4AE1-82FF-3B90E3CA2C8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6288C5-3C3F-4201-9068-523D1628D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98DB131-38B5-47B4-BDA5-139FE19CAABE}"/>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26C1ADD4-B265-4632-95E8-1186FF5F8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2BA32-27CB-4CE3-B62E-4EA99102A01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694769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DE7AA-9B03-435C-A0DD-961BB11CE92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8A8C0E-4B0E-4FE8-B43B-E60B16369E6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E86D4-F437-4189-980E-C2071C3D83ED}"/>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F6101511-1503-4749-BF9B-754E5B6F0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74B44-5370-4924-BB76-A4C3A6DDC97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26045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9039-AAF7-4A4D-9870-A54F8B3A27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7F277FE-2212-4689-A9ED-A65A4E9F2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A06C34D-91E5-418E-B3C3-76C15C926AF5}"/>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6D02913E-39A9-4725-AF15-FC8A8C44F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2A5A8-4522-4FA4-A926-97771FB16D5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80533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1296-1CD5-412F-9A7B-0A9FA4F7C2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41DFDE-6BBA-4BBA-985E-2B9ECB632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D0CA1AE-A299-4F15-8BB9-9FC42CCDB7B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16668CC-51E1-4B41-9435-16DF76527159}"/>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6" name="Footer Placeholder 5">
            <a:extLst>
              <a:ext uri="{FF2B5EF4-FFF2-40B4-BE49-F238E27FC236}">
                <a16:creationId xmlns:a16="http://schemas.microsoft.com/office/drawing/2014/main" id="{E7F32BD4-02C6-4771-B4BB-19EDC22EB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58F1B-1150-4B32-86C8-9C9A61EF4FD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33294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3946-C847-4386-A022-5E9DFE87C2D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A683D49-45D0-4630-83BA-B97CA3C265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F36DB26-32EF-4B9E-BC4B-0846615A5D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F48FF9C-7853-4A66-B82F-7A5989206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6FA062-B0A2-43E7-BF47-C28D7645C8F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504B9D-2765-4EB0-80A1-B41220DF9057}"/>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8" name="Footer Placeholder 7">
            <a:extLst>
              <a:ext uri="{FF2B5EF4-FFF2-40B4-BE49-F238E27FC236}">
                <a16:creationId xmlns:a16="http://schemas.microsoft.com/office/drawing/2014/main" id="{16D9198B-CEC8-4E2A-97A3-1D86C28744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955C6-F112-4FBA-AB65-BAB88D5B9E1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2444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C238-E996-49D9-BA59-AD04E678A91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C527D9-BBD9-43BB-92F4-E490FC114147}"/>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4" name="Footer Placeholder 3">
            <a:extLst>
              <a:ext uri="{FF2B5EF4-FFF2-40B4-BE49-F238E27FC236}">
                <a16:creationId xmlns:a16="http://schemas.microsoft.com/office/drawing/2014/main" id="{65CEEC7F-D03D-4CC4-A10E-CF81BFEB9A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DE6F2-15EB-463A-A1C7-BD1D0721FA89}"/>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4742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4875FB-8F48-4B9A-842D-E75476BD0AA9}"/>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3" name="Footer Placeholder 2">
            <a:extLst>
              <a:ext uri="{FF2B5EF4-FFF2-40B4-BE49-F238E27FC236}">
                <a16:creationId xmlns:a16="http://schemas.microsoft.com/office/drawing/2014/main" id="{6F00D350-F8B9-4F68-9D05-4023443607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6DC683-4D5A-4EDE-9705-023659F443E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2157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41ED-ADB3-4872-A747-E858765FF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12D692-A2B2-4C57-AB29-77297DC34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0EDA3E4-2863-484F-A20F-C1204C321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507EF5-F383-4E6E-8C0D-48998C61FCF6}"/>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6" name="Footer Placeholder 5">
            <a:extLst>
              <a:ext uri="{FF2B5EF4-FFF2-40B4-BE49-F238E27FC236}">
                <a16:creationId xmlns:a16="http://schemas.microsoft.com/office/drawing/2014/main" id="{5A4F756C-5C16-4ABA-A86C-CCADA9C35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03C83-F7C3-4D3E-8123-2E04C1B3E781}"/>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800259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3E61-5734-4D3E-A848-FB26866B13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6F6439-BD2E-4929-BFEA-1E8E4153DF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953A8B-7FA7-4152-8968-0781B0E95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34F434-2942-4F79-B13F-47AE33894BC2}"/>
              </a:ext>
            </a:extLst>
          </p:cNvPr>
          <p:cNvSpPr>
            <a:spLocks noGrp="1"/>
          </p:cNvSpPr>
          <p:nvPr>
            <p:ph type="dt" sz="half" idx="10"/>
          </p:nvPr>
        </p:nvSpPr>
        <p:spPr/>
        <p:txBody>
          <a:bodyPr/>
          <a:lstStyle/>
          <a:p>
            <a:fld id="{864CBB5D-D281-476B-8605-44FE530A06DB}" type="datetimeFigureOut">
              <a:rPr lang="en-US" smtClean="0"/>
              <a:t>2/27/2025</a:t>
            </a:fld>
            <a:endParaRPr lang="en-US"/>
          </a:p>
        </p:txBody>
      </p:sp>
      <p:sp>
        <p:nvSpPr>
          <p:cNvPr id="6" name="Footer Placeholder 5">
            <a:extLst>
              <a:ext uri="{FF2B5EF4-FFF2-40B4-BE49-F238E27FC236}">
                <a16:creationId xmlns:a16="http://schemas.microsoft.com/office/drawing/2014/main" id="{403442FD-EDC1-4588-B8FA-CBBAD988E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8E2E44-6A0D-47E8-B8D8-6C506D1F1F3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2072180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319621-66F3-43E5-8DF4-CAC9B2A3B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B63420-43EC-4A1D-A423-835351BE15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3C2813-0872-4FF9-9147-E38F48BFE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CBB5D-D281-476B-8605-44FE530A06DB}" type="datetimeFigureOut">
              <a:rPr lang="en-US" smtClean="0"/>
              <a:t>2/27/2025</a:t>
            </a:fld>
            <a:endParaRPr lang="en-US"/>
          </a:p>
        </p:txBody>
      </p:sp>
      <p:sp>
        <p:nvSpPr>
          <p:cNvPr id="5" name="Footer Placeholder 4">
            <a:extLst>
              <a:ext uri="{FF2B5EF4-FFF2-40B4-BE49-F238E27FC236}">
                <a16:creationId xmlns:a16="http://schemas.microsoft.com/office/drawing/2014/main" id="{2F9C262D-B696-4839-AD68-69DE21385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1DE676-355A-4840-8068-EAD4F896B9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0C2DD-1396-46AC-B339-44BF4D57194E}" type="slidenum">
              <a:rPr lang="en-US" smtClean="0"/>
              <a:t>‹#›</a:t>
            </a:fld>
            <a:endParaRPr lang="en-US"/>
          </a:p>
        </p:txBody>
      </p:sp>
    </p:spTree>
    <p:extLst>
      <p:ext uri="{BB962C8B-B14F-4D97-AF65-F5344CB8AC3E}">
        <p14:creationId xmlns:p14="http://schemas.microsoft.com/office/powerpoint/2010/main" val="218527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21/acs.jpcc.3c06871"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i.org/10.35537/10915/169400" TargetMode="External"/><Relationship Id="rId5" Type="http://schemas.openxmlformats.org/officeDocument/2006/relationships/hyperlink" Target="https://doi.org/10.1039/D3EN00702B" TargetMode="External"/><Relationship Id="rId4" Type="http://schemas.openxmlformats.org/officeDocument/2006/relationships/hyperlink" Target="https://doi.org/10.1039/D3TC01774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14.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github.com/SantiagoBLP/NeuroCalc2025_1.0"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BC43A5CE-27A4-4ABA-B94E-4B5AD13D9DFC}"/>
              </a:ext>
            </a:extLst>
          </p:cNvPr>
          <p:cNvPicPr>
            <a:picLocks noChangeAspect="1"/>
          </p:cNvPicPr>
          <p:nvPr/>
        </p:nvPicPr>
        <p:blipFill rotWithShape="1">
          <a:blip r:embed="rId3"/>
          <a:srcRect l="4103" t="8023" r="1100" b="10451"/>
          <a:stretch/>
        </p:blipFill>
        <p:spPr>
          <a:xfrm>
            <a:off x="11582" y="0"/>
            <a:ext cx="1982318" cy="1451326"/>
          </a:xfrm>
          <a:prstGeom prst="rect">
            <a:avLst/>
          </a:prstGeom>
        </p:spPr>
      </p:pic>
      <p:pic>
        <p:nvPicPr>
          <p:cNvPr id="21" name="Imagen 20">
            <a:extLst>
              <a:ext uri="{FF2B5EF4-FFF2-40B4-BE49-F238E27FC236}">
                <a16:creationId xmlns:a16="http://schemas.microsoft.com/office/drawing/2014/main" id="{E9998FD2-07B1-47E3-BCBB-E4A2605F544C}"/>
              </a:ext>
            </a:extLst>
          </p:cNvPr>
          <p:cNvPicPr>
            <a:picLocks noChangeAspect="1"/>
          </p:cNvPicPr>
          <p:nvPr/>
        </p:nvPicPr>
        <p:blipFill rotWithShape="1">
          <a:blip r:embed="rId4"/>
          <a:srcRect b="7995"/>
          <a:stretch/>
        </p:blipFill>
        <p:spPr>
          <a:xfrm>
            <a:off x="14673" y="5214541"/>
            <a:ext cx="1853345" cy="1643460"/>
          </a:xfrm>
          <a:prstGeom prst="rect">
            <a:avLst/>
          </a:prstGeom>
        </p:spPr>
      </p:pic>
      <p:pic>
        <p:nvPicPr>
          <p:cNvPr id="8" name="Imagen 12">
            <a:extLst>
              <a:ext uri="{FF2B5EF4-FFF2-40B4-BE49-F238E27FC236}">
                <a16:creationId xmlns:a16="http://schemas.microsoft.com/office/drawing/2014/main" id="{92F68ED0-927E-4DE4-8228-47054245D696}"/>
              </a:ext>
            </a:extLst>
          </p:cNvPr>
          <p:cNvPicPr>
            <a:picLocks noChangeAspect="1"/>
          </p:cNvPicPr>
          <p:nvPr/>
        </p:nvPicPr>
        <p:blipFill>
          <a:blip r:embed="rId5"/>
          <a:stretch>
            <a:fillRect/>
          </a:stretch>
        </p:blipFill>
        <p:spPr>
          <a:xfrm>
            <a:off x="8142661" y="130627"/>
            <a:ext cx="3958814" cy="1113709"/>
          </a:xfrm>
          <a:prstGeom prst="rect">
            <a:avLst/>
          </a:prstGeom>
          <a:noFill/>
        </p:spPr>
      </p:pic>
      <p:pic>
        <p:nvPicPr>
          <p:cNvPr id="9" name="Imagen 11">
            <a:extLst>
              <a:ext uri="{FF2B5EF4-FFF2-40B4-BE49-F238E27FC236}">
                <a16:creationId xmlns:a16="http://schemas.microsoft.com/office/drawing/2014/main" id="{DD30653A-0A9E-4FC1-B317-A563429FEEA4}"/>
              </a:ext>
            </a:extLst>
          </p:cNvPr>
          <p:cNvPicPr>
            <a:picLocks noChangeAspect="1"/>
          </p:cNvPicPr>
          <p:nvPr/>
        </p:nvPicPr>
        <p:blipFill rotWithShape="1">
          <a:blip r:embed="rId6"/>
          <a:srcRect l="19796" t="37328" r="48406" b="35231"/>
          <a:stretch/>
        </p:blipFill>
        <p:spPr>
          <a:xfrm>
            <a:off x="8884095" y="5214541"/>
            <a:ext cx="3319488" cy="1643459"/>
          </a:xfrm>
          <a:prstGeom prst="rect">
            <a:avLst/>
          </a:prstGeom>
          <a:noFill/>
        </p:spPr>
      </p:pic>
      <p:pic>
        <p:nvPicPr>
          <p:cNvPr id="2" name="Picture 1">
            <a:extLst>
              <a:ext uri="{FF2B5EF4-FFF2-40B4-BE49-F238E27FC236}">
                <a16:creationId xmlns:a16="http://schemas.microsoft.com/office/drawing/2014/main" id="{7F239687-5FE6-4F7D-BEB8-975CD9B51BE7}"/>
              </a:ext>
            </a:extLst>
          </p:cNvPr>
          <p:cNvPicPr>
            <a:picLocks noChangeAspect="1"/>
          </p:cNvPicPr>
          <p:nvPr/>
        </p:nvPicPr>
        <p:blipFill>
          <a:blip r:embed="rId7"/>
          <a:stretch>
            <a:fillRect/>
          </a:stretch>
        </p:blipFill>
        <p:spPr>
          <a:xfrm>
            <a:off x="0" y="1880108"/>
            <a:ext cx="12192000" cy="1395984"/>
          </a:xfrm>
          <a:prstGeom prst="rect">
            <a:avLst/>
          </a:prstGeom>
        </p:spPr>
      </p:pic>
      <p:pic>
        <p:nvPicPr>
          <p:cNvPr id="3" name="Picture 2">
            <a:extLst>
              <a:ext uri="{FF2B5EF4-FFF2-40B4-BE49-F238E27FC236}">
                <a16:creationId xmlns:a16="http://schemas.microsoft.com/office/drawing/2014/main" id="{DC764209-8A2C-48B8-B8F5-09E837504A8C}"/>
              </a:ext>
            </a:extLst>
          </p:cNvPr>
          <p:cNvPicPr>
            <a:picLocks noChangeAspect="1"/>
          </p:cNvPicPr>
          <p:nvPr/>
        </p:nvPicPr>
        <p:blipFill>
          <a:blip r:embed="rId8"/>
          <a:stretch>
            <a:fillRect/>
          </a:stretch>
        </p:blipFill>
        <p:spPr>
          <a:xfrm>
            <a:off x="0" y="3968947"/>
            <a:ext cx="12192000" cy="901306"/>
          </a:xfrm>
          <a:prstGeom prst="rect">
            <a:avLst/>
          </a:prstGeom>
        </p:spPr>
      </p:pic>
    </p:spTree>
    <p:extLst>
      <p:ext uri="{BB962C8B-B14F-4D97-AF65-F5344CB8AC3E}">
        <p14:creationId xmlns:p14="http://schemas.microsoft.com/office/powerpoint/2010/main" val="448664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5">
            <a:extLst>
              <a:ext uri="{FF2B5EF4-FFF2-40B4-BE49-F238E27FC236}">
                <a16:creationId xmlns:a16="http://schemas.microsoft.com/office/drawing/2014/main" id="{1C495B8C-AED2-4601-AB83-889A6FB10B6D}"/>
              </a:ext>
            </a:extLst>
          </p:cNvPr>
          <p:cNvSpPr txBox="1"/>
          <p:nvPr/>
        </p:nvSpPr>
        <p:spPr>
          <a:xfrm>
            <a:off x="0" y="0"/>
            <a:ext cx="12192000" cy="1692771"/>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 </a:t>
            </a:r>
          </a:p>
          <a:p>
            <a:pPr algn="ctr">
              <a:spcAft>
                <a:spcPts val="1200"/>
              </a:spcAft>
            </a:pPr>
            <a:r>
              <a:rPr lang="en-US" sz="2800" b="1" dirty="0">
                <a:latin typeface="Arial" panose="020B0604020202020204" pitchFamily="34" charset="0"/>
                <a:cs typeface="Arial" panose="020B0604020202020204" pitchFamily="34" charset="0"/>
              </a:rPr>
              <a:t>Example Case SrTiO3 (Cubic)</a:t>
            </a:r>
            <a:endParaRPr lang="en-US"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9B62442-0F85-4DFE-9D89-B170A232BAAD}"/>
              </a:ext>
            </a:extLst>
          </p:cNvPr>
          <p:cNvPicPr>
            <a:picLocks noChangeAspect="1"/>
          </p:cNvPicPr>
          <p:nvPr/>
        </p:nvPicPr>
        <p:blipFill>
          <a:blip r:embed="rId3"/>
          <a:stretch>
            <a:fillRect/>
          </a:stretch>
        </p:blipFill>
        <p:spPr>
          <a:xfrm>
            <a:off x="171450" y="4991100"/>
            <a:ext cx="2919880" cy="1215572"/>
          </a:xfrm>
          <a:prstGeom prst="rect">
            <a:avLst/>
          </a:prstGeom>
        </p:spPr>
      </p:pic>
      <p:pic>
        <p:nvPicPr>
          <p:cNvPr id="4" name="Picture 3">
            <a:extLst>
              <a:ext uri="{FF2B5EF4-FFF2-40B4-BE49-F238E27FC236}">
                <a16:creationId xmlns:a16="http://schemas.microsoft.com/office/drawing/2014/main" id="{A9DEA96B-7EF8-4BC8-90D8-7AD7346B3A79}"/>
              </a:ext>
            </a:extLst>
          </p:cNvPr>
          <p:cNvPicPr>
            <a:picLocks noChangeAspect="1"/>
          </p:cNvPicPr>
          <p:nvPr/>
        </p:nvPicPr>
        <p:blipFill>
          <a:blip r:embed="rId4"/>
          <a:stretch>
            <a:fillRect/>
          </a:stretch>
        </p:blipFill>
        <p:spPr>
          <a:xfrm>
            <a:off x="3442917" y="1845171"/>
            <a:ext cx="5306165" cy="4906060"/>
          </a:xfrm>
          <a:prstGeom prst="rect">
            <a:avLst/>
          </a:prstGeom>
        </p:spPr>
      </p:pic>
    </p:spTree>
    <p:extLst>
      <p:ext uri="{BB962C8B-B14F-4D97-AF65-F5344CB8AC3E}">
        <p14:creationId xmlns:p14="http://schemas.microsoft.com/office/powerpoint/2010/main" val="1778227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205884-1C56-4DD8-B918-63BB2C48217D}"/>
              </a:ext>
            </a:extLst>
          </p:cNvPr>
          <p:cNvPicPr>
            <a:picLocks noChangeAspect="1"/>
          </p:cNvPicPr>
          <p:nvPr/>
        </p:nvPicPr>
        <p:blipFill rotWithShape="1">
          <a:blip r:embed="rId3">
            <a:extLst>
              <a:ext uri="{28A0092B-C50C-407E-A947-70E740481C1C}">
                <a14:useLocalDpi xmlns:a14="http://schemas.microsoft.com/office/drawing/2010/main" val="0"/>
              </a:ext>
            </a:extLst>
          </a:blip>
          <a:srcRect l="8472" t="11453" r="8854"/>
          <a:stretch/>
        </p:blipFill>
        <p:spPr>
          <a:xfrm>
            <a:off x="6800850" y="2331244"/>
            <a:ext cx="5265420" cy="4229578"/>
          </a:xfrm>
          <a:prstGeom prst="rect">
            <a:avLst/>
          </a:prstGeom>
        </p:spPr>
      </p:pic>
      <p:pic>
        <p:nvPicPr>
          <p:cNvPr id="6" name="Picture 5">
            <a:extLst>
              <a:ext uri="{FF2B5EF4-FFF2-40B4-BE49-F238E27FC236}">
                <a16:creationId xmlns:a16="http://schemas.microsoft.com/office/drawing/2014/main" id="{9961EF61-8B66-45FC-88DF-48929A1FB859}"/>
              </a:ext>
            </a:extLst>
          </p:cNvPr>
          <p:cNvPicPr>
            <a:picLocks noChangeAspect="1"/>
          </p:cNvPicPr>
          <p:nvPr/>
        </p:nvPicPr>
        <p:blipFill rotWithShape="1">
          <a:blip r:embed="rId4"/>
          <a:srcRect l="13107" b="49597"/>
          <a:stretch/>
        </p:blipFill>
        <p:spPr>
          <a:xfrm>
            <a:off x="36154" y="1794507"/>
            <a:ext cx="5896185" cy="4846325"/>
          </a:xfrm>
          <a:prstGeom prst="rect">
            <a:avLst/>
          </a:prstGeom>
        </p:spPr>
      </p:pic>
      <p:sp>
        <p:nvSpPr>
          <p:cNvPr id="7" name="CuadroTexto 5">
            <a:extLst>
              <a:ext uri="{FF2B5EF4-FFF2-40B4-BE49-F238E27FC236}">
                <a16:creationId xmlns:a16="http://schemas.microsoft.com/office/drawing/2014/main" id="{1BA1DAE2-709C-44C0-8E8A-05D4B1DC1D88}"/>
              </a:ext>
            </a:extLst>
          </p:cNvPr>
          <p:cNvSpPr txBox="1"/>
          <p:nvPr/>
        </p:nvSpPr>
        <p:spPr>
          <a:xfrm>
            <a:off x="0" y="0"/>
            <a:ext cx="12192000" cy="1692771"/>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 </a:t>
            </a:r>
          </a:p>
          <a:p>
            <a:pPr algn="ctr">
              <a:spcAft>
                <a:spcPts val="1200"/>
              </a:spcAft>
            </a:pPr>
            <a:r>
              <a:rPr lang="en-US" sz="2800" b="1" dirty="0">
                <a:latin typeface="Arial" panose="020B0604020202020204" pitchFamily="34" charset="0"/>
                <a:cs typeface="Arial" panose="020B0604020202020204" pitchFamily="34" charset="0"/>
              </a:rPr>
              <a:t>Example Case SrTiO3 (Cubic)</a:t>
            </a:r>
            <a:endParaRPr lang="en-US" sz="2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2F71BEF-0D42-4C3F-8A25-AFF60E7E391E}"/>
              </a:ext>
            </a:extLst>
          </p:cNvPr>
          <p:cNvSpPr txBox="1"/>
          <p:nvPr/>
        </p:nvSpPr>
        <p:spPr>
          <a:xfrm>
            <a:off x="7898130" y="1869579"/>
            <a:ext cx="3313728" cy="461665"/>
          </a:xfrm>
          <a:prstGeom prst="rect">
            <a:avLst/>
          </a:prstGeom>
          <a:noFill/>
        </p:spPr>
        <p:txBody>
          <a:bodyPr wrap="none" rtlCol="0">
            <a:spAutoFit/>
          </a:bodyPr>
          <a:lstStyle/>
          <a:p>
            <a:r>
              <a:rPr lang="es-ES" sz="2400" dirty="0" err="1">
                <a:latin typeface="Arial" panose="020B0604020202020204" pitchFamily="34" charset="0"/>
                <a:cs typeface="Arial" panose="020B0604020202020204" pitchFamily="34" charset="0"/>
              </a:rPr>
              <a:t>Density</a:t>
            </a:r>
            <a:r>
              <a:rPr lang="es-ES" sz="2400" dirty="0">
                <a:latin typeface="Arial" panose="020B0604020202020204" pitchFamily="34" charset="0"/>
                <a:cs typeface="Arial" panose="020B0604020202020204" pitchFamily="34" charset="0"/>
              </a:rPr>
              <a:t> of </a:t>
            </a:r>
            <a:r>
              <a:rPr lang="es-ES" sz="2400" dirty="0" err="1">
                <a:latin typeface="Arial" panose="020B0604020202020204" pitchFamily="34" charset="0"/>
                <a:cs typeface="Arial" panose="020B0604020202020204" pitchFamily="34" charset="0"/>
              </a:rPr>
              <a:t>State</a:t>
            </a:r>
            <a:r>
              <a:rPr lang="es-ES" sz="2400" dirty="0">
                <a:latin typeface="Arial" panose="020B0604020202020204" pitchFamily="34" charset="0"/>
                <a:cs typeface="Arial" panose="020B0604020202020204" pitchFamily="34" charset="0"/>
              </a:rPr>
              <a:t> (DOS)</a:t>
            </a:r>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29D07A62-C406-48A9-92EA-4CC89FF1E5DD}"/>
              </a:ext>
            </a:extLst>
          </p:cNvPr>
          <p:cNvPicPr>
            <a:picLocks noChangeAspect="1"/>
          </p:cNvPicPr>
          <p:nvPr/>
        </p:nvPicPr>
        <p:blipFill rotWithShape="1">
          <a:blip r:embed="rId4"/>
          <a:srcRect l="14202" t="21240" r="82429" b="70201"/>
          <a:stretch/>
        </p:blipFill>
        <p:spPr>
          <a:xfrm>
            <a:off x="6572249" y="3803720"/>
            <a:ext cx="228601" cy="822960"/>
          </a:xfrm>
          <a:prstGeom prst="rect">
            <a:avLst/>
          </a:prstGeom>
        </p:spPr>
      </p:pic>
    </p:spTree>
    <p:extLst>
      <p:ext uri="{BB962C8B-B14F-4D97-AF65-F5344CB8AC3E}">
        <p14:creationId xmlns:p14="http://schemas.microsoft.com/office/powerpoint/2010/main" val="3296634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61EF61-8B66-45FC-88DF-48929A1FB859}"/>
              </a:ext>
            </a:extLst>
          </p:cNvPr>
          <p:cNvPicPr>
            <a:picLocks noChangeAspect="1"/>
          </p:cNvPicPr>
          <p:nvPr/>
        </p:nvPicPr>
        <p:blipFill rotWithShape="1">
          <a:blip r:embed="rId3"/>
          <a:srcRect l="13107" b="49597"/>
          <a:stretch/>
        </p:blipFill>
        <p:spPr>
          <a:xfrm>
            <a:off x="36154" y="1794507"/>
            <a:ext cx="5896185" cy="4846325"/>
          </a:xfrm>
          <a:prstGeom prst="rect">
            <a:avLst/>
          </a:prstGeom>
        </p:spPr>
      </p:pic>
      <p:sp>
        <p:nvSpPr>
          <p:cNvPr id="7" name="CuadroTexto 5">
            <a:extLst>
              <a:ext uri="{FF2B5EF4-FFF2-40B4-BE49-F238E27FC236}">
                <a16:creationId xmlns:a16="http://schemas.microsoft.com/office/drawing/2014/main" id="{1BA1DAE2-709C-44C0-8E8A-05D4B1DC1D88}"/>
              </a:ext>
            </a:extLst>
          </p:cNvPr>
          <p:cNvSpPr txBox="1"/>
          <p:nvPr/>
        </p:nvSpPr>
        <p:spPr>
          <a:xfrm>
            <a:off x="0" y="0"/>
            <a:ext cx="12192000" cy="1692771"/>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 </a:t>
            </a:r>
          </a:p>
          <a:p>
            <a:pPr algn="ctr">
              <a:spcAft>
                <a:spcPts val="1200"/>
              </a:spcAft>
            </a:pPr>
            <a:r>
              <a:rPr lang="en-US" sz="2800" b="1" dirty="0">
                <a:latin typeface="Arial" panose="020B0604020202020204" pitchFamily="34" charset="0"/>
                <a:cs typeface="Arial" panose="020B0604020202020204" pitchFamily="34" charset="0"/>
              </a:rPr>
              <a:t>Example Case SrTiO3 (Cubic)</a:t>
            </a:r>
            <a:endParaRPr lang="en-US" sz="2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35059C8-6E75-4224-83D2-079A915A0C9A}"/>
              </a:ext>
            </a:extLst>
          </p:cNvPr>
          <p:cNvPicPr>
            <a:picLocks noChangeAspect="1"/>
          </p:cNvPicPr>
          <p:nvPr/>
        </p:nvPicPr>
        <p:blipFill>
          <a:blip r:embed="rId4"/>
          <a:stretch>
            <a:fillRect/>
          </a:stretch>
        </p:blipFill>
        <p:spPr>
          <a:xfrm>
            <a:off x="6041814" y="1893913"/>
            <a:ext cx="5938613" cy="4746919"/>
          </a:xfrm>
          <a:prstGeom prst="rect">
            <a:avLst/>
          </a:prstGeom>
        </p:spPr>
      </p:pic>
    </p:spTree>
    <p:extLst>
      <p:ext uri="{BB962C8B-B14F-4D97-AF65-F5344CB8AC3E}">
        <p14:creationId xmlns:p14="http://schemas.microsoft.com/office/powerpoint/2010/main" val="1416416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78B9AD47-271F-4022-A7B2-92345BFCB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1" y="0"/>
            <a:ext cx="12201551" cy="6858000"/>
          </a:xfrm>
          <a:prstGeom prst="rect">
            <a:avLst/>
          </a:prstGeom>
        </p:spPr>
      </p:pic>
      <p:pic>
        <p:nvPicPr>
          <p:cNvPr id="2" name="Picture 1">
            <a:extLst>
              <a:ext uri="{FF2B5EF4-FFF2-40B4-BE49-F238E27FC236}">
                <a16:creationId xmlns:a16="http://schemas.microsoft.com/office/drawing/2014/main" id="{1A512DC9-4644-4A2B-BA51-63AC9C233C75}"/>
              </a:ext>
            </a:extLst>
          </p:cNvPr>
          <p:cNvPicPr>
            <a:picLocks noChangeAspect="1"/>
          </p:cNvPicPr>
          <p:nvPr/>
        </p:nvPicPr>
        <p:blipFill>
          <a:blip r:embed="rId4"/>
          <a:stretch>
            <a:fillRect/>
          </a:stretch>
        </p:blipFill>
        <p:spPr>
          <a:xfrm>
            <a:off x="2444159" y="2697416"/>
            <a:ext cx="7760881" cy="1463167"/>
          </a:xfrm>
          <a:prstGeom prst="rect">
            <a:avLst/>
          </a:prstGeom>
        </p:spPr>
      </p:pic>
    </p:spTree>
    <p:extLst>
      <p:ext uri="{BB962C8B-B14F-4D97-AF65-F5344CB8AC3E}">
        <p14:creationId xmlns:p14="http://schemas.microsoft.com/office/powerpoint/2010/main" val="1697220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6732"/>
          <a:stretch/>
        </p:blipFill>
        <p:spPr>
          <a:xfrm>
            <a:off x="290286" y="3255249"/>
            <a:ext cx="3590622" cy="1634762"/>
          </a:xfrm>
          <a:prstGeom prst="rect">
            <a:avLst/>
          </a:prstGeom>
          <a:solidFill>
            <a:schemeClr val="bg1"/>
          </a:solidFill>
        </p:spPr>
      </p:pic>
      <p:pic>
        <p:nvPicPr>
          <p:cNvPr id="6" name="Imagen 5">
            <a:extLst>
              <a:ext uri="{FF2B5EF4-FFF2-40B4-BE49-F238E27FC236}">
                <a16:creationId xmlns:a16="http://schemas.microsoft.com/office/drawing/2014/main" id="{8EEDD9D8-BB46-4919-8AD8-5C89CD30E108}"/>
              </a:ext>
            </a:extLst>
          </p:cNvPr>
          <p:cNvPicPr>
            <a:picLocks noChangeAspect="1"/>
          </p:cNvPicPr>
          <p:nvPr/>
        </p:nvPicPr>
        <p:blipFill rotWithShape="1">
          <a:blip r:embed="rId3"/>
          <a:srcRect l="-1" t="38217" r="68126" b="18981"/>
          <a:stretch/>
        </p:blipFill>
        <p:spPr>
          <a:xfrm>
            <a:off x="4527838" y="3431307"/>
            <a:ext cx="1214778" cy="1167140"/>
          </a:xfrm>
          <a:prstGeom prst="rect">
            <a:avLst/>
          </a:prstGeom>
        </p:spPr>
      </p:pic>
      <p:pic>
        <p:nvPicPr>
          <p:cNvPr id="8" name="Imagen 7">
            <a:extLst>
              <a:ext uri="{FF2B5EF4-FFF2-40B4-BE49-F238E27FC236}">
                <a16:creationId xmlns:a16="http://schemas.microsoft.com/office/drawing/2014/main" id="{047FB8D5-4202-4900-96A8-A44391B61951}"/>
              </a:ext>
            </a:extLst>
          </p:cNvPr>
          <p:cNvPicPr preferRelativeResize="0">
            <a:picLocks noChangeAspect="1"/>
          </p:cNvPicPr>
          <p:nvPr/>
        </p:nvPicPr>
        <p:blipFill rotWithShape="1">
          <a:blip r:embed="rId4"/>
          <a:srcRect l="37718" t="14812"/>
          <a:stretch/>
        </p:blipFill>
        <p:spPr>
          <a:xfrm>
            <a:off x="5883424" y="3139743"/>
            <a:ext cx="1780736" cy="1750268"/>
          </a:xfrm>
          <a:prstGeom prst="rect">
            <a:avLst/>
          </a:prstGeom>
        </p:spPr>
      </p:pic>
      <p:pic>
        <p:nvPicPr>
          <p:cNvPr id="10" name="Imagen 9">
            <a:extLst>
              <a:ext uri="{FF2B5EF4-FFF2-40B4-BE49-F238E27FC236}">
                <a16:creationId xmlns:a16="http://schemas.microsoft.com/office/drawing/2014/main" id="{6AC949C6-0E06-4514-ACB2-4734E46A8BF7}"/>
              </a:ext>
            </a:extLst>
          </p:cNvPr>
          <p:cNvPicPr>
            <a:picLocks noChangeAspect="1"/>
          </p:cNvPicPr>
          <p:nvPr/>
        </p:nvPicPr>
        <p:blipFill>
          <a:blip r:embed="rId5"/>
          <a:stretch>
            <a:fillRect/>
          </a:stretch>
        </p:blipFill>
        <p:spPr>
          <a:xfrm>
            <a:off x="8200017" y="2963056"/>
            <a:ext cx="2357963" cy="2103642"/>
          </a:xfrm>
          <a:prstGeom prst="rect">
            <a:avLst/>
          </a:prstGeom>
        </p:spPr>
      </p:pic>
      <p:pic>
        <p:nvPicPr>
          <p:cNvPr id="11" name="Imagen 10">
            <a:extLst>
              <a:ext uri="{FF2B5EF4-FFF2-40B4-BE49-F238E27FC236}">
                <a16:creationId xmlns:a16="http://schemas.microsoft.com/office/drawing/2014/main" id="{77C05135-CF66-413E-8989-81F7864E1FFA}"/>
              </a:ext>
            </a:extLst>
          </p:cNvPr>
          <p:cNvPicPr>
            <a:picLocks noChangeAspect="1"/>
          </p:cNvPicPr>
          <p:nvPr/>
        </p:nvPicPr>
        <p:blipFill rotWithShape="1">
          <a:blip r:embed="rId6"/>
          <a:srcRect l="6270" t="10430" r="2798" b="9680"/>
          <a:stretch/>
        </p:blipFill>
        <p:spPr>
          <a:xfrm>
            <a:off x="11093837" y="3717030"/>
            <a:ext cx="788629" cy="711200"/>
          </a:xfrm>
          <a:prstGeom prst="rect">
            <a:avLst/>
          </a:prstGeom>
        </p:spPr>
      </p:pic>
      <p:sp>
        <p:nvSpPr>
          <p:cNvPr id="3" name="CuadroTexto 2">
            <a:extLst>
              <a:ext uri="{FF2B5EF4-FFF2-40B4-BE49-F238E27FC236}">
                <a16:creationId xmlns:a16="http://schemas.microsoft.com/office/drawing/2014/main" id="{CCF87230-E57E-4935-9A71-44DFB74AF699}"/>
              </a:ext>
            </a:extLst>
          </p:cNvPr>
          <p:cNvSpPr txBox="1"/>
          <p:nvPr/>
        </p:nvSpPr>
        <p:spPr>
          <a:xfrm>
            <a:off x="866398" y="5254954"/>
            <a:ext cx="2894318" cy="954107"/>
          </a:xfrm>
          <a:prstGeom prst="rect">
            <a:avLst/>
          </a:prstGeom>
          <a:noFill/>
        </p:spPr>
        <p:txBody>
          <a:bodyPr wrap="none" rtlCol="0">
            <a:spAutoFit/>
          </a:bodyPr>
          <a:lstStyle/>
          <a:p>
            <a:pPr algn="ctr"/>
            <a:r>
              <a:rPr lang="es-ES" sz="2800" b="1" dirty="0" err="1">
                <a:latin typeface="Arial" panose="020B0604020202020204" pitchFamily="34" charset="0"/>
                <a:cs typeface="Arial" panose="020B0604020202020204" pitchFamily="34" charset="0"/>
              </a:rPr>
              <a:t>Twisted</a:t>
            </a:r>
            <a:r>
              <a:rPr lang="es-ES" sz="2800" b="1" dirty="0">
                <a:latin typeface="Arial" panose="020B0604020202020204" pitchFamily="34" charset="0"/>
                <a:cs typeface="Arial" panose="020B0604020202020204" pitchFamily="34" charset="0"/>
              </a:rPr>
              <a:t> </a:t>
            </a:r>
            <a:r>
              <a:rPr lang="es-ES" sz="2800" b="1" dirty="0" err="1">
                <a:latin typeface="Arial" panose="020B0604020202020204" pitchFamily="34" charset="0"/>
                <a:cs typeface="Arial" panose="020B0604020202020204" pitchFamily="34" charset="0"/>
              </a:rPr>
              <a:t>Bilayer</a:t>
            </a:r>
            <a:r>
              <a:rPr lang="es-ES" sz="2800" b="1" dirty="0">
                <a:latin typeface="Arial" panose="020B0604020202020204" pitchFamily="34" charset="0"/>
                <a:cs typeface="Arial" panose="020B0604020202020204" pitchFamily="34" charset="0"/>
              </a:rPr>
              <a:t> </a:t>
            </a:r>
          </a:p>
          <a:p>
            <a:pPr algn="ctr"/>
            <a:r>
              <a:rPr lang="es-ES" sz="2800" b="1" dirty="0">
                <a:latin typeface="Arial" panose="020B0604020202020204" pitchFamily="34" charset="0"/>
                <a:cs typeface="Arial" panose="020B0604020202020204" pitchFamily="34" charset="0"/>
              </a:rPr>
              <a:t>Graphene</a:t>
            </a:r>
            <a:endParaRPr lang="en-US" sz="2800" b="1"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47E31C32-BDDD-449E-8FD2-402F8E4EFA28}"/>
              </a:ext>
            </a:extLst>
          </p:cNvPr>
          <p:cNvSpPr txBox="1"/>
          <p:nvPr/>
        </p:nvSpPr>
        <p:spPr>
          <a:xfrm>
            <a:off x="4552771" y="5254953"/>
            <a:ext cx="2661306"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 </a:t>
            </a:r>
          </a:p>
          <a:p>
            <a:pPr algn="ctr"/>
            <a:r>
              <a:rPr lang="es-ES" sz="2800" b="1" dirty="0">
                <a:latin typeface="Arial" panose="020B0604020202020204" pitchFamily="34" charset="0"/>
                <a:cs typeface="Arial" panose="020B0604020202020204" pitchFamily="34" charset="0"/>
              </a:rPr>
              <a:t>Quantum Dots</a:t>
            </a:r>
            <a:endParaRPr lang="en-US" sz="28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E770C2B-ED87-43A8-AD91-C7878DA07732}"/>
              </a:ext>
            </a:extLst>
          </p:cNvPr>
          <p:cNvSpPr txBox="1"/>
          <p:nvPr/>
        </p:nvSpPr>
        <p:spPr>
          <a:xfrm>
            <a:off x="8621397" y="5254953"/>
            <a:ext cx="3002745"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Graphene-Metal </a:t>
            </a:r>
          </a:p>
          <a:p>
            <a:pPr algn="ctr"/>
            <a:r>
              <a:rPr lang="es-ES" sz="2800" b="1" dirty="0" err="1">
                <a:latin typeface="Arial" panose="020B0604020202020204" pitchFamily="34" charset="0"/>
                <a:cs typeface="Arial" panose="020B0604020202020204" pitchFamily="34" charset="0"/>
              </a:rPr>
              <a:t>Nanohybrids</a:t>
            </a:r>
            <a:endParaRPr lang="en-US" sz="28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1DF7158-E89E-4C9F-80BE-D6A67C3A230B}"/>
              </a:ext>
            </a:extLst>
          </p:cNvPr>
          <p:cNvPicPr>
            <a:picLocks noChangeAspect="1"/>
          </p:cNvPicPr>
          <p:nvPr/>
        </p:nvPicPr>
        <p:blipFill>
          <a:blip r:embed="rId7"/>
          <a:stretch>
            <a:fillRect/>
          </a:stretch>
        </p:blipFill>
        <p:spPr>
          <a:xfrm>
            <a:off x="0" y="0"/>
            <a:ext cx="12192000" cy="2151888"/>
          </a:xfrm>
          <a:prstGeom prst="rect">
            <a:avLst/>
          </a:prstGeom>
        </p:spPr>
      </p:pic>
    </p:spTree>
    <p:extLst>
      <p:ext uri="{BB962C8B-B14F-4D97-AF65-F5344CB8AC3E}">
        <p14:creationId xmlns:p14="http://schemas.microsoft.com/office/powerpoint/2010/main" val="308364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7329"/>
          <a:stretch/>
        </p:blipFill>
        <p:spPr>
          <a:xfrm>
            <a:off x="1768500" y="2386919"/>
            <a:ext cx="8654999" cy="3912281"/>
          </a:xfrm>
          <a:prstGeom prst="rect">
            <a:avLst/>
          </a:prstGeom>
          <a:solidFill>
            <a:schemeClr val="bg1"/>
          </a:solidFill>
        </p:spPr>
      </p:pic>
      <p:pic>
        <p:nvPicPr>
          <p:cNvPr id="4" name="Picture 3">
            <a:extLst>
              <a:ext uri="{FF2B5EF4-FFF2-40B4-BE49-F238E27FC236}">
                <a16:creationId xmlns:a16="http://schemas.microsoft.com/office/drawing/2014/main" id="{7188C08C-8D13-404C-9C59-EAB3D0135721}"/>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359885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2546426-BBE3-4FDD-80DF-9D1916566BAB}"/>
              </a:ext>
            </a:extLst>
          </p:cNvPr>
          <p:cNvPicPr>
            <a:picLocks noChangeAspect="1"/>
          </p:cNvPicPr>
          <p:nvPr/>
        </p:nvPicPr>
        <p:blipFill rotWithShape="1">
          <a:blip r:embed="rId3"/>
          <a:srcRect t="-1" b="-1726"/>
          <a:stretch/>
        </p:blipFill>
        <p:spPr>
          <a:xfrm>
            <a:off x="1110343" y="77746"/>
            <a:ext cx="9971314" cy="6780254"/>
          </a:xfrm>
          <a:prstGeom prst="rect">
            <a:avLst/>
          </a:prstGeom>
          <a:solidFill>
            <a:schemeClr val="bg1"/>
          </a:solidFill>
        </p:spPr>
      </p:pic>
    </p:spTree>
    <p:extLst>
      <p:ext uri="{BB962C8B-B14F-4D97-AF65-F5344CB8AC3E}">
        <p14:creationId xmlns:p14="http://schemas.microsoft.com/office/powerpoint/2010/main" val="1352144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8893651-5EBC-46A6-A479-73D57E30C55F}"/>
              </a:ext>
            </a:extLst>
          </p:cNvPr>
          <p:cNvPicPr preferRelativeResize="0">
            <a:picLocks noChangeAspect="1"/>
          </p:cNvPicPr>
          <p:nvPr/>
        </p:nvPicPr>
        <p:blipFill rotWithShape="1">
          <a:blip r:embed="rId2"/>
          <a:srcRect l="37718" t="14812"/>
          <a:stretch/>
        </p:blipFill>
        <p:spPr>
          <a:xfrm>
            <a:off x="3627642" y="2005751"/>
            <a:ext cx="4936715" cy="4852249"/>
          </a:xfrm>
          <a:prstGeom prst="rect">
            <a:avLst/>
          </a:prstGeom>
        </p:spPr>
      </p:pic>
      <p:pic>
        <p:nvPicPr>
          <p:cNvPr id="4" name="Picture 3">
            <a:extLst>
              <a:ext uri="{FF2B5EF4-FFF2-40B4-BE49-F238E27FC236}">
                <a16:creationId xmlns:a16="http://schemas.microsoft.com/office/drawing/2014/main" id="{B9314132-96F6-4481-8804-E0C775E3B338}"/>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357815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E11D6E-8405-41D0-A2A7-963F6D5D22A9}"/>
              </a:ext>
            </a:extLst>
          </p:cNvPr>
          <p:cNvPicPr>
            <a:picLocks noChangeAspect="1"/>
          </p:cNvPicPr>
          <p:nvPr/>
        </p:nvPicPr>
        <p:blipFill>
          <a:blip r:embed="rId3"/>
          <a:stretch>
            <a:fillRect/>
          </a:stretch>
        </p:blipFill>
        <p:spPr>
          <a:xfrm>
            <a:off x="926122" y="94279"/>
            <a:ext cx="10418466" cy="6800020"/>
          </a:xfrm>
          <a:prstGeom prst="rect">
            <a:avLst/>
          </a:prstGeom>
        </p:spPr>
      </p:pic>
    </p:spTree>
    <p:extLst>
      <p:ext uri="{BB962C8B-B14F-4D97-AF65-F5344CB8AC3E}">
        <p14:creationId xmlns:p14="http://schemas.microsoft.com/office/powerpoint/2010/main" val="182609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8A32476-3423-4992-B163-71B65A48A25B}"/>
              </a:ext>
            </a:extLst>
          </p:cNvPr>
          <p:cNvSpPr txBox="1"/>
          <p:nvPr/>
        </p:nvSpPr>
        <p:spPr>
          <a:xfrm>
            <a:off x="-1" y="0"/>
            <a:ext cx="12192001" cy="523220"/>
          </a:xfrm>
          <a:prstGeom prst="rect">
            <a:avLst/>
          </a:prstGeom>
          <a:noFill/>
        </p:spPr>
        <p:txBody>
          <a:bodyPr wrap="square">
            <a:spAutoFit/>
          </a:bodyPr>
          <a:lstStyle/>
          <a:p>
            <a:pPr algn="ctr">
              <a:spcAft>
                <a:spcPts val="1200"/>
              </a:spcAft>
            </a:pP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Stacking ABC...ABC</a:t>
            </a:r>
            <a:endParaRPr lang="en-U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Imagen 3">
            <a:extLst>
              <a:ext uri="{FF2B5EF4-FFF2-40B4-BE49-F238E27FC236}">
                <a16:creationId xmlns:a16="http://schemas.microsoft.com/office/drawing/2014/main" id="{E7217D86-0529-4E23-898A-2E0B6480CA79}"/>
              </a:ext>
            </a:extLst>
          </p:cNvPr>
          <p:cNvPicPr>
            <a:picLocks noChangeAspect="1"/>
          </p:cNvPicPr>
          <p:nvPr/>
        </p:nvPicPr>
        <p:blipFill>
          <a:blip r:embed="rId3"/>
          <a:stretch>
            <a:fillRect/>
          </a:stretch>
        </p:blipFill>
        <p:spPr>
          <a:xfrm>
            <a:off x="-77614" y="1427927"/>
            <a:ext cx="7207654" cy="4704358"/>
          </a:xfrm>
          <a:prstGeom prst="rect">
            <a:avLst/>
          </a:prstGeom>
        </p:spPr>
      </p:pic>
      <p:pic>
        <p:nvPicPr>
          <p:cNvPr id="6" name="Imagen 5">
            <a:extLst>
              <a:ext uri="{FF2B5EF4-FFF2-40B4-BE49-F238E27FC236}">
                <a16:creationId xmlns:a16="http://schemas.microsoft.com/office/drawing/2014/main" id="{42F80FD0-B6A1-4942-96AA-EC8A551EB1D2}"/>
              </a:ext>
            </a:extLst>
          </p:cNvPr>
          <p:cNvPicPr preferRelativeResize="0">
            <a:picLocks noChangeAspect="1"/>
          </p:cNvPicPr>
          <p:nvPr/>
        </p:nvPicPr>
        <p:blipFill rotWithShape="1">
          <a:blip r:embed="rId4"/>
          <a:srcRect l="56951" t="1557" r="20635"/>
          <a:stretch/>
        </p:blipFill>
        <p:spPr bwMode="auto">
          <a:xfrm>
            <a:off x="13304695" y="2948819"/>
            <a:ext cx="2096126" cy="3909181"/>
          </a:xfrm>
          <a:prstGeom prst="rect">
            <a:avLst/>
          </a:prstGeom>
          <a:ln>
            <a:noFill/>
          </a:ln>
          <a:extLst>
            <a:ext uri="{53640926-AAD7-44D8-BBD7-CCE9431645EC}">
              <a14:shadowObscured xmlns:a14="http://schemas.microsoft.com/office/drawing/2010/main"/>
            </a:ext>
          </a:extLst>
        </p:spPr>
      </p:pic>
      <p:pic>
        <p:nvPicPr>
          <p:cNvPr id="7" name="Imagen 5">
            <a:extLst>
              <a:ext uri="{FF2B5EF4-FFF2-40B4-BE49-F238E27FC236}">
                <a16:creationId xmlns:a16="http://schemas.microsoft.com/office/drawing/2014/main" id="{CD4BE212-00AB-4EF6-9784-39590673D0CE}"/>
              </a:ext>
            </a:extLst>
          </p:cNvPr>
          <p:cNvPicPr preferRelativeResize="0">
            <a:picLocks noChangeAspect="1"/>
          </p:cNvPicPr>
          <p:nvPr/>
        </p:nvPicPr>
        <p:blipFill rotWithShape="1">
          <a:blip r:embed="rId4"/>
          <a:srcRect l="30979" t="1557" r="46963"/>
          <a:stretch/>
        </p:blipFill>
        <p:spPr bwMode="auto">
          <a:xfrm>
            <a:off x="9721134" y="1427927"/>
            <a:ext cx="2472923" cy="4686276"/>
          </a:xfrm>
          <a:prstGeom prst="rect">
            <a:avLst/>
          </a:prstGeom>
          <a:ln>
            <a:noFill/>
          </a:ln>
          <a:extLst>
            <a:ext uri="{53640926-AAD7-44D8-BBD7-CCE9431645EC}">
              <a14:shadowObscured xmlns:a14="http://schemas.microsoft.com/office/drawing/2010/main"/>
            </a:ext>
          </a:extLst>
        </p:spPr>
      </p:pic>
      <p:pic>
        <p:nvPicPr>
          <p:cNvPr id="8" name="Imagen 5">
            <a:extLst>
              <a:ext uri="{FF2B5EF4-FFF2-40B4-BE49-F238E27FC236}">
                <a16:creationId xmlns:a16="http://schemas.microsoft.com/office/drawing/2014/main" id="{02CCF961-87DC-4CE8-8CFF-2FC35630108D}"/>
              </a:ext>
            </a:extLst>
          </p:cNvPr>
          <p:cNvPicPr preferRelativeResize="0">
            <a:picLocks noChangeAspect="1"/>
          </p:cNvPicPr>
          <p:nvPr/>
        </p:nvPicPr>
        <p:blipFill rotWithShape="1">
          <a:blip r:embed="rId4"/>
          <a:srcRect l="4653" t="1557" r="73290"/>
          <a:stretch/>
        </p:blipFill>
        <p:spPr bwMode="auto">
          <a:xfrm>
            <a:off x="7159068" y="1446009"/>
            <a:ext cx="2472923" cy="46862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4918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20">
            <a:extLst>
              <a:ext uri="{FF2B5EF4-FFF2-40B4-BE49-F238E27FC236}">
                <a16:creationId xmlns:a16="http://schemas.microsoft.com/office/drawing/2014/main" id="{C1D86DE0-3DAB-4E33-B943-797C0E7D4DF2}"/>
              </a:ext>
            </a:extLst>
          </p:cNvPr>
          <p:cNvPicPr>
            <a:picLocks noChangeAspect="1"/>
          </p:cNvPicPr>
          <p:nvPr/>
        </p:nvPicPr>
        <p:blipFill rotWithShape="1">
          <a:blip r:embed="rId3"/>
          <a:srcRect b="7995"/>
          <a:stretch/>
        </p:blipFill>
        <p:spPr>
          <a:xfrm>
            <a:off x="79593" y="5673905"/>
            <a:ext cx="1335314" cy="1184095"/>
          </a:xfrm>
          <a:prstGeom prst="rect">
            <a:avLst/>
          </a:prstGeom>
        </p:spPr>
      </p:pic>
      <p:pic>
        <p:nvPicPr>
          <p:cNvPr id="9" name="Imagen 17">
            <a:extLst>
              <a:ext uri="{FF2B5EF4-FFF2-40B4-BE49-F238E27FC236}">
                <a16:creationId xmlns:a16="http://schemas.microsoft.com/office/drawing/2014/main" id="{484584AB-0546-4E9D-870A-343ACCCDEC0C}"/>
              </a:ext>
            </a:extLst>
          </p:cNvPr>
          <p:cNvPicPr>
            <a:picLocks noChangeAspect="1"/>
          </p:cNvPicPr>
          <p:nvPr/>
        </p:nvPicPr>
        <p:blipFill rotWithShape="1">
          <a:blip r:embed="rId4"/>
          <a:srcRect l="4103" t="8023" r="1100" b="10451"/>
          <a:stretch/>
        </p:blipFill>
        <p:spPr>
          <a:xfrm>
            <a:off x="11582" y="0"/>
            <a:ext cx="1471336" cy="1077218"/>
          </a:xfrm>
          <a:prstGeom prst="rect">
            <a:avLst/>
          </a:prstGeom>
        </p:spPr>
      </p:pic>
      <p:pic>
        <p:nvPicPr>
          <p:cNvPr id="10" name="Imagen 11">
            <a:extLst>
              <a:ext uri="{FF2B5EF4-FFF2-40B4-BE49-F238E27FC236}">
                <a16:creationId xmlns:a16="http://schemas.microsoft.com/office/drawing/2014/main" id="{D071C481-DAD3-4E55-A75D-CA1399480C49}"/>
              </a:ext>
            </a:extLst>
          </p:cNvPr>
          <p:cNvPicPr>
            <a:picLocks noChangeAspect="1"/>
          </p:cNvPicPr>
          <p:nvPr/>
        </p:nvPicPr>
        <p:blipFill rotWithShape="1">
          <a:blip r:embed="rId5"/>
          <a:srcRect l="19796" t="37328" r="48406" b="35231"/>
          <a:stretch/>
        </p:blipFill>
        <p:spPr>
          <a:xfrm>
            <a:off x="9743820" y="5532510"/>
            <a:ext cx="2391656" cy="1184095"/>
          </a:xfrm>
          <a:prstGeom prst="rect">
            <a:avLst/>
          </a:prstGeom>
          <a:noFill/>
        </p:spPr>
      </p:pic>
      <p:pic>
        <p:nvPicPr>
          <p:cNvPr id="11" name="Imagen 12">
            <a:extLst>
              <a:ext uri="{FF2B5EF4-FFF2-40B4-BE49-F238E27FC236}">
                <a16:creationId xmlns:a16="http://schemas.microsoft.com/office/drawing/2014/main" id="{87B9F3B3-11E4-434E-9F42-0B521C1B8653}"/>
              </a:ext>
            </a:extLst>
          </p:cNvPr>
          <p:cNvPicPr>
            <a:picLocks noChangeAspect="1"/>
          </p:cNvPicPr>
          <p:nvPr/>
        </p:nvPicPr>
        <p:blipFill>
          <a:blip r:embed="rId6"/>
          <a:stretch>
            <a:fillRect/>
          </a:stretch>
        </p:blipFill>
        <p:spPr>
          <a:xfrm>
            <a:off x="9292081" y="129875"/>
            <a:ext cx="2905790" cy="817468"/>
          </a:xfrm>
          <a:prstGeom prst="rect">
            <a:avLst/>
          </a:prstGeom>
          <a:noFill/>
        </p:spPr>
      </p:pic>
      <p:pic>
        <p:nvPicPr>
          <p:cNvPr id="12" name="Picture 11">
            <a:extLst>
              <a:ext uri="{FF2B5EF4-FFF2-40B4-BE49-F238E27FC236}">
                <a16:creationId xmlns:a16="http://schemas.microsoft.com/office/drawing/2014/main" id="{B7D9996F-C5E8-4D52-83BF-3197A79C8B8C}"/>
              </a:ext>
            </a:extLst>
          </p:cNvPr>
          <p:cNvPicPr>
            <a:picLocks noChangeAspect="1"/>
          </p:cNvPicPr>
          <p:nvPr/>
        </p:nvPicPr>
        <p:blipFill>
          <a:blip r:embed="rId7"/>
          <a:stretch>
            <a:fillRect/>
          </a:stretch>
        </p:blipFill>
        <p:spPr>
          <a:xfrm>
            <a:off x="-28263" y="1044257"/>
            <a:ext cx="12192000" cy="1395984"/>
          </a:xfrm>
          <a:prstGeom prst="rect">
            <a:avLst/>
          </a:prstGeom>
        </p:spPr>
      </p:pic>
      <p:pic>
        <p:nvPicPr>
          <p:cNvPr id="13" name="Picture 12">
            <a:extLst>
              <a:ext uri="{FF2B5EF4-FFF2-40B4-BE49-F238E27FC236}">
                <a16:creationId xmlns:a16="http://schemas.microsoft.com/office/drawing/2014/main" id="{63017663-1E2C-45C2-85A9-F59FBE1EB19A}"/>
              </a:ext>
            </a:extLst>
          </p:cNvPr>
          <p:cNvPicPr>
            <a:picLocks noChangeAspect="1"/>
          </p:cNvPicPr>
          <p:nvPr/>
        </p:nvPicPr>
        <p:blipFill rotWithShape="1">
          <a:blip r:embed="rId8"/>
          <a:srcRect l="26835" r="27956"/>
          <a:stretch/>
        </p:blipFill>
        <p:spPr>
          <a:xfrm>
            <a:off x="3311837" y="5815299"/>
            <a:ext cx="5511800" cy="901306"/>
          </a:xfrm>
          <a:prstGeom prst="rect">
            <a:avLst/>
          </a:prstGeom>
        </p:spPr>
      </p:pic>
      <p:pic>
        <p:nvPicPr>
          <p:cNvPr id="2" name="Picture 1">
            <a:extLst>
              <a:ext uri="{FF2B5EF4-FFF2-40B4-BE49-F238E27FC236}">
                <a16:creationId xmlns:a16="http://schemas.microsoft.com/office/drawing/2014/main" id="{CB77612B-7D0A-4B6D-830A-241A5DE0F993}"/>
              </a:ext>
            </a:extLst>
          </p:cNvPr>
          <p:cNvPicPr>
            <a:picLocks noChangeAspect="1"/>
          </p:cNvPicPr>
          <p:nvPr/>
        </p:nvPicPr>
        <p:blipFill rotWithShape="1">
          <a:blip r:embed="rId9"/>
          <a:srcRect l="464" b="18963"/>
          <a:stretch/>
        </p:blipFill>
        <p:spPr>
          <a:xfrm>
            <a:off x="-1" y="2405500"/>
            <a:ext cx="12135477" cy="398547"/>
          </a:xfrm>
          <a:prstGeom prst="rect">
            <a:avLst/>
          </a:prstGeom>
        </p:spPr>
      </p:pic>
      <p:sp>
        <p:nvSpPr>
          <p:cNvPr id="4" name="TextBox 3">
            <a:extLst>
              <a:ext uri="{FF2B5EF4-FFF2-40B4-BE49-F238E27FC236}">
                <a16:creationId xmlns:a16="http://schemas.microsoft.com/office/drawing/2014/main" id="{E6D10AF3-F848-457C-90E5-5E8D0ED78B0E}"/>
              </a:ext>
            </a:extLst>
          </p:cNvPr>
          <p:cNvSpPr txBox="1"/>
          <p:nvPr/>
        </p:nvSpPr>
        <p:spPr>
          <a:xfrm>
            <a:off x="-8898" y="3397410"/>
            <a:ext cx="12192000" cy="369332"/>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Worked </a:t>
            </a:r>
            <a:r>
              <a:rPr lang="en-US" b="1" dirty="0">
                <a:latin typeface="Arial" panose="020B0604020202020204" pitchFamily="34" charset="0"/>
                <a:cs typeface="Arial" panose="020B0604020202020204" pitchFamily="34" charset="0"/>
              </a:rPr>
              <a:t>synthesis and characterization </a:t>
            </a:r>
            <a:r>
              <a:rPr lang="en-US" dirty="0">
                <a:latin typeface="Arial" panose="020B0604020202020204" pitchFamily="34" charset="0"/>
                <a:cs typeface="Arial" panose="020B0604020202020204" pitchFamily="34" charset="0"/>
              </a:rPr>
              <a:t>of two-dimensional (2D) materials aimed at nanoelectronics applications.</a:t>
            </a:r>
            <a:endParaRPr lang="en-US" dirty="0"/>
          </a:p>
        </p:txBody>
      </p:sp>
      <p:sp>
        <p:nvSpPr>
          <p:cNvPr id="15" name="TextBox 14">
            <a:extLst>
              <a:ext uri="{FF2B5EF4-FFF2-40B4-BE49-F238E27FC236}">
                <a16:creationId xmlns:a16="http://schemas.microsoft.com/office/drawing/2014/main" id="{AE383E1F-DFB5-428A-8AE2-119BE30EBF7B}"/>
              </a:ext>
            </a:extLst>
          </p:cNvPr>
          <p:cNvSpPr txBox="1"/>
          <p:nvPr/>
        </p:nvSpPr>
        <p:spPr>
          <a:xfrm>
            <a:off x="-8898" y="2921673"/>
            <a:ext cx="12192000" cy="369332"/>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Activities:</a:t>
            </a:r>
            <a:endParaRPr 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4759371-D6A0-4F0A-8C95-B693BAB1B299}"/>
              </a:ext>
            </a:extLst>
          </p:cNvPr>
          <p:cNvSpPr txBox="1"/>
          <p:nvPr/>
        </p:nvSpPr>
        <p:spPr>
          <a:xfrm>
            <a:off x="11582" y="3974608"/>
            <a:ext cx="12192000" cy="369332"/>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Developed several synthesis and transfer techniques for </a:t>
            </a:r>
            <a:r>
              <a:rPr lang="en-US" b="1" dirty="0">
                <a:latin typeface="Arial" panose="020B0604020202020204" pitchFamily="34" charset="0"/>
                <a:cs typeface="Arial" panose="020B0604020202020204" pitchFamily="34" charset="0"/>
              </a:rPr>
              <a:t>graphene and graphene-derived nanomaterials.</a:t>
            </a:r>
            <a:endParaRPr lang="en-US" b="1" dirty="0"/>
          </a:p>
        </p:txBody>
      </p:sp>
      <p:sp>
        <p:nvSpPr>
          <p:cNvPr id="18" name="TextBox 17">
            <a:extLst>
              <a:ext uri="{FF2B5EF4-FFF2-40B4-BE49-F238E27FC236}">
                <a16:creationId xmlns:a16="http://schemas.microsoft.com/office/drawing/2014/main" id="{4E598B2A-C7CC-4CA5-8F8D-D5C4DFBD7BC8}"/>
              </a:ext>
            </a:extLst>
          </p:cNvPr>
          <p:cNvSpPr txBox="1"/>
          <p:nvPr/>
        </p:nvSpPr>
        <p:spPr>
          <a:xfrm>
            <a:off x="11582" y="4499437"/>
            <a:ext cx="12192000" cy="923330"/>
          </a:xfrm>
          <a:prstGeom prst="rect">
            <a:avLst/>
          </a:prstGeom>
          <a:noFill/>
        </p:spPr>
        <p:txBody>
          <a:bodyPr wrap="square" rtlCol="0">
            <a:spAutoFit/>
          </a:bodyPr>
          <a:lstStyle/>
          <a:p>
            <a:pPr algn="just">
              <a:buFont typeface="Arial" panose="020B0604020202020204" pitchFamily="34" charset="0"/>
              <a:buChar cha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a:t>
            </a:r>
            <a:r>
              <a:rPr lang="en-US" b="1" dirty="0">
                <a:latin typeface="Arial" panose="020B0604020202020204" pitchFamily="34" charset="0"/>
                <a:cs typeface="Arial" panose="020B0604020202020204" pitchFamily="34" charset="0"/>
              </a:rPr>
              <a:t>HRTEM</a:t>
            </a:r>
            <a:r>
              <a:rPr lang="en-US" dirty="0">
                <a:latin typeface="Arial" panose="020B0604020202020204" pitchFamily="34" charset="0"/>
                <a:cs typeface="Arial" panose="020B0604020202020204" pitchFamily="34" charset="0"/>
              </a:rPr>
              <a:t>), scanning transmission electron microscopy (</a:t>
            </a:r>
            <a:r>
              <a:rPr lang="en-US" b="1" dirty="0">
                <a:latin typeface="Arial" panose="020B0604020202020204" pitchFamily="34" charset="0"/>
                <a:cs typeface="Arial" panose="020B0604020202020204" pitchFamily="34" charset="0"/>
              </a:rPr>
              <a:t>STEM</a:t>
            </a:r>
            <a:r>
              <a:rPr lang="en-US" dirty="0">
                <a:latin typeface="Arial" panose="020B0604020202020204" pitchFamily="34" charset="0"/>
                <a:cs typeface="Arial" panose="020B0604020202020204" pitchFamily="34" charset="0"/>
              </a:rPr>
              <a:t>), energy-dispersive X-ray spectroscopy (</a:t>
            </a:r>
            <a:r>
              <a:rPr lang="en-US" b="1" dirty="0">
                <a:latin typeface="Arial" panose="020B0604020202020204" pitchFamily="34" charset="0"/>
                <a:cs typeface="Arial" panose="020B0604020202020204" pitchFamily="34" charset="0"/>
              </a:rPr>
              <a:t>EDS</a:t>
            </a:r>
            <a:r>
              <a:rPr lang="en-US" dirty="0">
                <a:latin typeface="Arial" panose="020B0604020202020204" pitchFamily="34" charset="0"/>
                <a:cs typeface="Arial" panose="020B0604020202020204" pitchFamily="34" charset="0"/>
              </a:rPr>
              <a:t>), and electron energy-loss spectroscopy (</a:t>
            </a:r>
            <a:r>
              <a:rPr lang="en-US" b="1" dirty="0">
                <a:latin typeface="Arial" panose="020B0604020202020204" pitchFamily="34" charset="0"/>
                <a:cs typeface="Arial" panose="020B0604020202020204" pitchFamily="34" charset="0"/>
              </a:rPr>
              <a:t>EELS</a:t>
            </a:r>
            <a:r>
              <a:rPr lang="en-US" dirty="0">
                <a:latin typeface="Arial" panose="020B060402020202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844560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6732"/>
          <a:stretch/>
        </p:blipFill>
        <p:spPr>
          <a:xfrm>
            <a:off x="290286" y="3255249"/>
            <a:ext cx="3590622" cy="1634762"/>
          </a:xfrm>
          <a:prstGeom prst="rect">
            <a:avLst/>
          </a:prstGeom>
          <a:solidFill>
            <a:schemeClr val="bg1"/>
          </a:solidFill>
        </p:spPr>
      </p:pic>
      <p:pic>
        <p:nvPicPr>
          <p:cNvPr id="6" name="Imagen 5">
            <a:extLst>
              <a:ext uri="{FF2B5EF4-FFF2-40B4-BE49-F238E27FC236}">
                <a16:creationId xmlns:a16="http://schemas.microsoft.com/office/drawing/2014/main" id="{8EEDD9D8-BB46-4919-8AD8-5C89CD30E108}"/>
              </a:ext>
            </a:extLst>
          </p:cNvPr>
          <p:cNvPicPr>
            <a:picLocks noChangeAspect="1"/>
          </p:cNvPicPr>
          <p:nvPr/>
        </p:nvPicPr>
        <p:blipFill rotWithShape="1">
          <a:blip r:embed="rId3"/>
          <a:srcRect l="-1" t="38217" r="68126" b="18981"/>
          <a:stretch/>
        </p:blipFill>
        <p:spPr>
          <a:xfrm>
            <a:off x="4527838" y="3431307"/>
            <a:ext cx="1214778" cy="1167140"/>
          </a:xfrm>
          <a:prstGeom prst="rect">
            <a:avLst/>
          </a:prstGeom>
        </p:spPr>
      </p:pic>
      <p:pic>
        <p:nvPicPr>
          <p:cNvPr id="8" name="Imagen 7">
            <a:extLst>
              <a:ext uri="{FF2B5EF4-FFF2-40B4-BE49-F238E27FC236}">
                <a16:creationId xmlns:a16="http://schemas.microsoft.com/office/drawing/2014/main" id="{047FB8D5-4202-4900-96A8-A44391B61951}"/>
              </a:ext>
            </a:extLst>
          </p:cNvPr>
          <p:cNvPicPr preferRelativeResize="0">
            <a:picLocks noChangeAspect="1"/>
          </p:cNvPicPr>
          <p:nvPr/>
        </p:nvPicPr>
        <p:blipFill rotWithShape="1">
          <a:blip r:embed="rId4"/>
          <a:srcRect l="37718" t="14812"/>
          <a:stretch/>
        </p:blipFill>
        <p:spPr>
          <a:xfrm>
            <a:off x="5883424" y="3139743"/>
            <a:ext cx="1780736" cy="1750268"/>
          </a:xfrm>
          <a:prstGeom prst="rect">
            <a:avLst/>
          </a:prstGeom>
        </p:spPr>
      </p:pic>
      <p:pic>
        <p:nvPicPr>
          <p:cNvPr id="10" name="Imagen 9">
            <a:extLst>
              <a:ext uri="{FF2B5EF4-FFF2-40B4-BE49-F238E27FC236}">
                <a16:creationId xmlns:a16="http://schemas.microsoft.com/office/drawing/2014/main" id="{6AC949C6-0E06-4514-ACB2-4734E46A8BF7}"/>
              </a:ext>
            </a:extLst>
          </p:cNvPr>
          <p:cNvPicPr>
            <a:picLocks noChangeAspect="1"/>
          </p:cNvPicPr>
          <p:nvPr/>
        </p:nvPicPr>
        <p:blipFill>
          <a:blip r:embed="rId5"/>
          <a:stretch>
            <a:fillRect/>
          </a:stretch>
        </p:blipFill>
        <p:spPr>
          <a:xfrm>
            <a:off x="8200017" y="2963056"/>
            <a:ext cx="2357963" cy="2103642"/>
          </a:xfrm>
          <a:prstGeom prst="rect">
            <a:avLst/>
          </a:prstGeom>
        </p:spPr>
      </p:pic>
      <p:pic>
        <p:nvPicPr>
          <p:cNvPr id="11" name="Imagen 10">
            <a:extLst>
              <a:ext uri="{FF2B5EF4-FFF2-40B4-BE49-F238E27FC236}">
                <a16:creationId xmlns:a16="http://schemas.microsoft.com/office/drawing/2014/main" id="{77C05135-CF66-413E-8989-81F7864E1FFA}"/>
              </a:ext>
            </a:extLst>
          </p:cNvPr>
          <p:cNvPicPr>
            <a:picLocks noChangeAspect="1"/>
          </p:cNvPicPr>
          <p:nvPr/>
        </p:nvPicPr>
        <p:blipFill rotWithShape="1">
          <a:blip r:embed="rId6"/>
          <a:srcRect l="6270" t="10430" r="2798" b="9680"/>
          <a:stretch/>
        </p:blipFill>
        <p:spPr>
          <a:xfrm>
            <a:off x="11093837" y="3717030"/>
            <a:ext cx="788629" cy="711200"/>
          </a:xfrm>
          <a:prstGeom prst="rect">
            <a:avLst/>
          </a:prstGeom>
        </p:spPr>
      </p:pic>
      <p:sp>
        <p:nvSpPr>
          <p:cNvPr id="3" name="CuadroTexto 2">
            <a:extLst>
              <a:ext uri="{FF2B5EF4-FFF2-40B4-BE49-F238E27FC236}">
                <a16:creationId xmlns:a16="http://schemas.microsoft.com/office/drawing/2014/main" id="{CCF87230-E57E-4935-9A71-44DFB74AF699}"/>
              </a:ext>
            </a:extLst>
          </p:cNvPr>
          <p:cNvSpPr txBox="1"/>
          <p:nvPr/>
        </p:nvSpPr>
        <p:spPr>
          <a:xfrm>
            <a:off x="866398" y="5254954"/>
            <a:ext cx="2894318" cy="954107"/>
          </a:xfrm>
          <a:prstGeom prst="rect">
            <a:avLst/>
          </a:prstGeom>
          <a:noFill/>
        </p:spPr>
        <p:txBody>
          <a:bodyPr wrap="none" rtlCol="0">
            <a:spAutoFit/>
          </a:bodyPr>
          <a:lstStyle/>
          <a:p>
            <a:pPr algn="ctr"/>
            <a:r>
              <a:rPr lang="es-ES" sz="2800" b="1" dirty="0" err="1">
                <a:latin typeface="Arial" panose="020B0604020202020204" pitchFamily="34" charset="0"/>
                <a:cs typeface="Arial" panose="020B0604020202020204" pitchFamily="34" charset="0"/>
              </a:rPr>
              <a:t>Twisted</a:t>
            </a:r>
            <a:r>
              <a:rPr lang="es-ES" sz="2800" b="1" dirty="0">
                <a:latin typeface="Arial" panose="020B0604020202020204" pitchFamily="34" charset="0"/>
                <a:cs typeface="Arial" panose="020B0604020202020204" pitchFamily="34" charset="0"/>
              </a:rPr>
              <a:t> </a:t>
            </a:r>
            <a:r>
              <a:rPr lang="es-ES" sz="2800" b="1" dirty="0" err="1">
                <a:latin typeface="Arial" panose="020B0604020202020204" pitchFamily="34" charset="0"/>
                <a:cs typeface="Arial" panose="020B0604020202020204" pitchFamily="34" charset="0"/>
              </a:rPr>
              <a:t>Bilayer</a:t>
            </a:r>
            <a:r>
              <a:rPr lang="es-ES" sz="2800" b="1" dirty="0">
                <a:latin typeface="Arial" panose="020B0604020202020204" pitchFamily="34" charset="0"/>
                <a:cs typeface="Arial" panose="020B0604020202020204" pitchFamily="34" charset="0"/>
              </a:rPr>
              <a:t> </a:t>
            </a:r>
          </a:p>
          <a:p>
            <a:pPr algn="ctr"/>
            <a:r>
              <a:rPr lang="es-ES" sz="2800" b="1" dirty="0">
                <a:latin typeface="Arial" panose="020B0604020202020204" pitchFamily="34" charset="0"/>
                <a:cs typeface="Arial" panose="020B0604020202020204" pitchFamily="34" charset="0"/>
              </a:rPr>
              <a:t>Graphene</a:t>
            </a:r>
            <a:endParaRPr lang="en-US" sz="2800" b="1"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47E31C32-BDDD-449E-8FD2-402F8E4EFA28}"/>
              </a:ext>
            </a:extLst>
          </p:cNvPr>
          <p:cNvSpPr txBox="1"/>
          <p:nvPr/>
        </p:nvSpPr>
        <p:spPr>
          <a:xfrm>
            <a:off x="4552771" y="5254953"/>
            <a:ext cx="2661306"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 </a:t>
            </a:r>
          </a:p>
          <a:p>
            <a:pPr algn="ctr"/>
            <a:r>
              <a:rPr lang="es-ES" sz="2800" b="1" dirty="0">
                <a:latin typeface="Arial" panose="020B0604020202020204" pitchFamily="34" charset="0"/>
                <a:cs typeface="Arial" panose="020B0604020202020204" pitchFamily="34" charset="0"/>
              </a:rPr>
              <a:t>Quantum Dots</a:t>
            </a:r>
            <a:endParaRPr lang="en-US" sz="28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E770C2B-ED87-43A8-AD91-C7878DA07732}"/>
              </a:ext>
            </a:extLst>
          </p:cNvPr>
          <p:cNvSpPr txBox="1"/>
          <p:nvPr/>
        </p:nvSpPr>
        <p:spPr>
          <a:xfrm>
            <a:off x="8621397" y="5254953"/>
            <a:ext cx="3002745"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Graphene-Metal </a:t>
            </a:r>
          </a:p>
          <a:p>
            <a:pPr algn="ctr"/>
            <a:r>
              <a:rPr lang="es-ES" sz="2800" b="1" dirty="0" err="1">
                <a:latin typeface="Arial" panose="020B0604020202020204" pitchFamily="34" charset="0"/>
                <a:cs typeface="Arial" panose="020B0604020202020204" pitchFamily="34" charset="0"/>
              </a:rPr>
              <a:t>Nanohybrids</a:t>
            </a:r>
            <a:endParaRPr lang="en-US" sz="28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1DF7158-E89E-4C9F-80BE-D6A67C3A230B}"/>
              </a:ext>
            </a:extLst>
          </p:cNvPr>
          <p:cNvPicPr>
            <a:picLocks noChangeAspect="1"/>
          </p:cNvPicPr>
          <p:nvPr/>
        </p:nvPicPr>
        <p:blipFill>
          <a:blip r:embed="rId7"/>
          <a:stretch>
            <a:fillRect/>
          </a:stretch>
        </p:blipFill>
        <p:spPr>
          <a:xfrm>
            <a:off x="0" y="0"/>
            <a:ext cx="12192000" cy="2151888"/>
          </a:xfrm>
          <a:prstGeom prst="rect">
            <a:avLst/>
          </a:prstGeom>
        </p:spPr>
      </p:pic>
    </p:spTree>
    <p:extLst>
      <p:ext uri="{BB962C8B-B14F-4D97-AF65-F5344CB8AC3E}">
        <p14:creationId xmlns:p14="http://schemas.microsoft.com/office/powerpoint/2010/main" val="289177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9870A3F-2E8A-468F-BDC2-325DE7F92AE8}"/>
              </a:ext>
            </a:extLst>
          </p:cNvPr>
          <p:cNvPicPr>
            <a:picLocks noChangeAspect="1"/>
          </p:cNvPicPr>
          <p:nvPr/>
        </p:nvPicPr>
        <p:blipFill>
          <a:blip r:embed="rId2"/>
          <a:stretch>
            <a:fillRect/>
          </a:stretch>
        </p:blipFill>
        <p:spPr>
          <a:xfrm>
            <a:off x="3679093" y="2176644"/>
            <a:ext cx="4833811" cy="4312454"/>
          </a:xfrm>
          <a:prstGeom prst="rect">
            <a:avLst/>
          </a:prstGeom>
        </p:spPr>
      </p:pic>
      <p:pic>
        <p:nvPicPr>
          <p:cNvPr id="4" name="Picture 3">
            <a:extLst>
              <a:ext uri="{FF2B5EF4-FFF2-40B4-BE49-F238E27FC236}">
                <a16:creationId xmlns:a16="http://schemas.microsoft.com/office/drawing/2014/main" id="{4592AA4E-E4A8-44CF-8CA7-A1C921F12830}"/>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41830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2">
            <a:extLst>
              <a:ext uri="{FF2B5EF4-FFF2-40B4-BE49-F238E27FC236}">
                <a16:creationId xmlns:a16="http://schemas.microsoft.com/office/drawing/2014/main" id="{979942DB-F5AC-40B0-B898-25F804D1BB26}"/>
              </a:ext>
            </a:extLst>
          </p:cNvPr>
          <p:cNvPicPr>
            <a:picLocks noChangeAspect="1"/>
          </p:cNvPicPr>
          <p:nvPr/>
        </p:nvPicPr>
        <p:blipFill rotWithShape="1">
          <a:blip r:embed="rId2"/>
          <a:srcRect l="8784" t="36409"/>
          <a:stretch/>
        </p:blipFill>
        <p:spPr>
          <a:xfrm>
            <a:off x="108858" y="2416326"/>
            <a:ext cx="7837714" cy="4296531"/>
          </a:xfrm>
          <a:prstGeom prst="rect">
            <a:avLst/>
          </a:prstGeom>
        </p:spPr>
      </p:pic>
      <p:pic>
        <p:nvPicPr>
          <p:cNvPr id="8" name="Picture 7">
            <a:extLst>
              <a:ext uri="{FF2B5EF4-FFF2-40B4-BE49-F238E27FC236}">
                <a16:creationId xmlns:a16="http://schemas.microsoft.com/office/drawing/2014/main" id="{79C80BA4-E3DA-4DA9-9F5B-618B7A9EE861}"/>
              </a:ext>
            </a:extLst>
          </p:cNvPr>
          <p:cNvPicPr>
            <a:picLocks noChangeAspect="1"/>
          </p:cNvPicPr>
          <p:nvPr/>
        </p:nvPicPr>
        <p:blipFill rotWithShape="1">
          <a:blip r:embed="rId3"/>
          <a:srcRect l="37685"/>
          <a:stretch/>
        </p:blipFill>
        <p:spPr>
          <a:xfrm>
            <a:off x="8062686" y="3095050"/>
            <a:ext cx="4245428" cy="3762950"/>
          </a:xfrm>
          <a:prstGeom prst="rect">
            <a:avLst/>
          </a:prstGeom>
        </p:spPr>
      </p:pic>
      <p:pic>
        <p:nvPicPr>
          <p:cNvPr id="5" name="Picture 4">
            <a:extLst>
              <a:ext uri="{FF2B5EF4-FFF2-40B4-BE49-F238E27FC236}">
                <a16:creationId xmlns:a16="http://schemas.microsoft.com/office/drawing/2014/main" id="{CCB405E4-F356-4A1E-A59C-1FAB5AD6FE87}"/>
              </a:ext>
            </a:extLst>
          </p:cNvPr>
          <p:cNvPicPr>
            <a:picLocks noChangeAspect="1"/>
          </p:cNvPicPr>
          <p:nvPr/>
        </p:nvPicPr>
        <p:blipFill>
          <a:blip r:embed="rId4"/>
          <a:stretch>
            <a:fillRect/>
          </a:stretch>
        </p:blipFill>
        <p:spPr>
          <a:xfrm>
            <a:off x="0" y="0"/>
            <a:ext cx="12192000" cy="2151888"/>
          </a:xfrm>
          <a:prstGeom prst="rect">
            <a:avLst/>
          </a:prstGeom>
        </p:spPr>
      </p:pic>
    </p:spTree>
    <p:extLst>
      <p:ext uri="{BB962C8B-B14F-4D97-AF65-F5344CB8AC3E}">
        <p14:creationId xmlns:p14="http://schemas.microsoft.com/office/powerpoint/2010/main" val="2904114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6D43461-C93E-49FA-A534-841883DE160C}"/>
              </a:ext>
            </a:extLst>
          </p:cNvPr>
          <p:cNvSpPr txBox="1"/>
          <p:nvPr/>
        </p:nvSpPr>
        <p:spPr>
          <a:xfrm>
            <a:off x="5834742" y="524133"/>
            <a:ext cx="6096000" cy="2939266"/>
          </a:xfrm>
          <a:prstGeom prst="rect">
            <a:avLst/>
          </a:prstGeom>
          <a:noFill/>
        </p:spPr>
        <p:txBody>
          <a:bodyPr wrap="square">
            <a:spAutoFit/>
          </a:bodyPr>
          <a:lstStyle/>
          <a:p>
            <a:pPr marL="228600" indent="-228600" algn="just">
              <a:spcAft>
                <a:spcPts val="800"/>
              </a:spcAft>
              <a:buFont typeface="+mj-lt"/>
              <a:buAutoNum type="arabicPeriod"/>
            </a:pP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Muñeton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Arboleda, D.; Lacconi, G. I.; Bellino, M. G.; Aguirre, M. H.; Ibañez, F. J. Stacking-</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Configuration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Preserved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Graphene Quantum Dots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Electrochemically</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Obtained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CVD Graphene.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Phys.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128</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 1393–1403.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https://doi.org/10.1021/acs.jpcc.3c06871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Llaver, M.; Aguirre, M. H.; Bellino, M. G.; Lacconi, G. I.; Ibañez, F. J. Efficient Generation of Highly Crystalline Carbon Quantum Dots via Electrooxidation of Ethanol for Rapid Photodegradation of Organic Dyes.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Mater.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2023</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(34), 11719–11729.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https://doi.org/10.1039/D3TC01774E</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Llaver, M.;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M.; </a:t>
            </a:r>
            <a:r>
              <a:rPr lang="en-US"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Chapana</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Wuilloud, R. G.; Aguirre, M. H.; Ibañez, F. J. Fluorescent Graphene Quantum Dots-Enhanced Machine Learning for Accurate Detection and Quantification of Hg2+ and Fe3+ in Real Water Samples. Environ. Sci.: Nano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https://doi.org/10.1039/D3EN00702B</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New Nanomaterials derived from Graphene: Twisted Bilayer Graphene, Graphene Quantum Dots and Graphene-Metal Nanohybrids with Advanced Applications. Thesis PhD Engineering. SEDICI. 2024.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hlinkClick r:id="rId6"/>
              </a:rPr>
              <a:t>https://doi.org/10.35537/10915/169400</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A99A54E5-0218-433E-A6C7-C16A8A9C8B96}"/>
              </a:ext>
            </a:extLst>
          </p:cNvPr>
          <p:cNvSpPr txBox="1"/>
          <p:nvPr/>
        </p:nvSpPr>
        <p:spPr>
          <a:xfrm>
            <a:off x="5834742" y="7267"/>
            <a:ext cx="6096000"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Work</a:t>
            </a:r>
            <a:r>
              <a:rPr lang="es-ES" sz="2800" b="1" kern="100" dirty="0">
                <a:solidFill>
                  <a:srgbClr val="000000"/>
                </a:solidFill>
                <a:effectLst/>
                <a:latin typeface="Times New Roman" panose="02020603050405020304" pitchFamily="18" charset="0"/>
                <a:ea typeface="Times New Roman" panose="02020603050405020304" pitchFamily="18" charset="0"/>
              </a:rPr>
              <a:t> (4)</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3B5ABF24-EABA-40AA-8BAB-50A8045B4799}"/>
              </a:ext>
            </a:extLst>
          </p:cNvPr>
          <p:cNvPicPr>
            <a:picLocks noChangeAspect="1"/>
          </p:cNvPicPr>
          <p:nvPr/>
        </p:nvPicPr>
        <p:blipFill rotWithShape="1">
          <a:blip r:embed="rId7"/>
          <a:srcRect l="54174" t="590"/>
          <a:stretch/>
        </p:blipFill>
        <p:spPr>
          <a:xfrm>
            <a:off x="822267" y="738917"/>
            <a:ext cx="4193632" cy="5927575"/>
          </a:xfrm>
          <a:prstGeom prst="rect">
            <a:avLst/>
          </a:prstGeom>
        </p:spPr>
      </p:pic>
      <p:sp>
        <p:nvSpPr>
          <p:cNvPr id="7" name="CuadroTexto 5">
            <a:extLst>
              <a:ext uri="{FF2B5EF4-FFF2-40B4-BE49-F238E27FC236}">
                <a16:creationId xmlns:a16="http://schemas.microsoft.com/office/drawing/2014/main" id="{2B31EF28-6B28-49A0-B5DB-2775763B3399}"/>
              </a:ext>
            </a:extLst>
          </p:cNvPr>
          <p:cNvSpPr txBox="1"/>
          <p:nvPr/>
        </p:nvSpPr>
        <p:spPr>
          <a:xfrm>
            <a:off x="822267" y="7267"/>
            <a:ext cx="4011995"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Thesis</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
        <p:nvSpPr>
          <p:cNvPr id="16" name="CuadroTexto 3">
            <a:extLst>
              <a:ext uri="{FF2B5EF4-FFF2-40B4-BE49-F238E27FC236}">
                <a16:creationId xmlns:a16="http://schemas.microsoft.com/office/drawing/2014/main" id="{B7FAE577-8FE1-499E-97F0-40E70AAE53F1}"/>
              </a:ext>
            </a:extLst>
          </p:cNvPr>
          <p:cNvSpPr txBox="1"/>
          <p:nvPr/>
        </p:nvSpPr>
        <p:spPr>
          <a:xfrm>
            <a:off x="5834742" y="3981359"/>
            <a:ext cx="6096000" cy="1482457"/>
          </a:xfrm>
          <a:prstGeom prst="rect">
            <a:avLst/>
          </a:prstGeom>
          <a:noFill/>
        </p:spPr>
        <p:txBody>
          <a:bodyPr wrap="square">
            <a:spAutoFit/>
          </a:bodyPr>
          <a:lstStyle/>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Ventre, J*.;</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Nuñez, J. M.; Renna, A.; Aguirre, M. H.; Bellino, M. G.; Ibañez, F. J. GQDs toward the Spontaneous Synthesis of core-shell Au-graphene Nanohybrid for Non-enzymatic Glucose Detection. ACS Applied Nanomaterials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(Submitted)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Both First Authors</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Ibañez, F. J. ;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Size Threshold for Edge State Emergence in Graphene Quantum Dots (GQDs). </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Manuscript.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Ibañez, F. J. ;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Synthesis and Characterization of Twisted Bilayer Graphene via Wet Transfer &amp; HRTEM/EELS. </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Manuscript.</a:t>
            </a:r>
          </a:p>
        </p:txBody>
      </p:sp>
      <p:sp>
        <p:nvSpPr>
          <p:cNvPr id="17" name="CuadroTexto 5">
            <a:extLst>
              <a:ext uri="{FF2B5EF4-FFF2-40B4-BE49-F238E27FC236}">
                <a16:creationId xmlns:a16="http://schemas.microsoft.com/office/drawing/2014/main" id="{E0168EB1-549D-491C-B7B1-9A31250D67B0}"/>
              </a:ext>
            </a:extLst>
          </p:cNvPr>
          <p:cNvSpPr txBox="1"/>
          <p:nvPr/>
        </p:nvSpPr>
        <p:spPr>
          <a:xfrm>
            <a:off x="5834742" y="3441095"/>
            <a:ext cx="6096000" cy="523220"/>
          </a:xfrm>
          <a:prstGeom prst="rect">
            <a:avLst/>
          </a:prstGeom>
          <a:noFill/>
        </p:spPr>
        <p:txBody>
          <a:bodyPr wrap="square">
            <a:spAutoFit/>
          </a:bodyPr>
          <a:lstStyle/>
          <a:p>
            <a:pPr algn="ctr">
              <a:spcAft>
                <a:spcPts val="1200"/>
              </a:spcAft>
            </a:pPr>
            <a:r>
              <a:rPr lang="es-ES" sz="2800" b="1" kern="100" dirty="0" err="1">
                <a:solidFill>
                  <a:srgbClr val="000000"/>
                </a:solidFill>
                <a:latin typeface="Times New Roman" panose="02020603050405020304" pitchFamily="18" charset="0"/>
                <a:ea typeface="Times New Roman" panose="02020603050405020304" pitchFamily="18" charset="0"/>
              </a:rPr>
              <a:t>Submitted</a:t>
            </a:r>
            <a:r>
              <a:rPr lang="es-ES" sz="2800" b="1" kern="100" dirty="0">
                <a:solidFill>
                  <a:srgbClr val="000000"/>
                </a:solidFill>
                <a:latin typeface="Times New Roman" panose="02020603050405020304" pitchFamily="18" charset="0"/>
                <a:ea typeface="Times New Roman" panose="02020603050405020304" pitchFamily="18" charset="0"/>
              </a:rPr>
              <a:t>/</a:t>
            </a:r>
            <a:r>
              <a:rPr lang="es-ES" sz="2800" b="1" kern="100" dirty="0" err="1">
                <a:solidFill>
                  <a:srgbClr val="000000"/>
                </a:solidFill>
                <a:latin typeface="Times New Roman" panose="02020603050405020304" pitchFamily="18" charset="0"/>
                <a:ea typeface="Times New Roman" panose="02020603050405020304" pitchFamily="18" charset="0"/>
              </a:rPr>
              <a:t>Drafted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Work</a:t>
            </a:r>
            <a:r>
              <a:rPr lang="es-ES" sz="2800" b="1" kern="100" dirty="0">
                <a:solidFill>
                  <a:srgbClr val="000000"/>
                </a:solidFill>
                <a:effectLst/>
                <a:latin typeface="Times New Roman" panose="02020603050405020304" pitchFamily="18" charset="0"/>
                <a:ea typeface="Times New Roman" panose="02020603050405020304" pitchFamily="18" charset="0"/>
              </a:rPr>
              <a:t> (3)</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
        <p:nvSpPr>
          <p:cNvPr id="18" name="CuadroTexto 3">
            <a:extLst>
              <a:ext uri="{FF2B5EF4-FFF2-40B4-BE49-F238E27FC236}">
                <a16:creationId xmlns:a16="http://schemas.microsoft.com/office/drawing/2014/main" id="{D2363BF1-55A2-4A5F-979E-7CDE30B76E78}"/>
              </a:ext>
            </a:extLst>
          </p:cNvPr>
          <p:cNvSpPr txBox="1"/>
          <p:nvPr/>
        </p:nvSpPr>
        <p:spPr>
          <a:xfrm>
            <a:off x="5834742" y="5978699"/>
            <a:ext cx="6096000" cy="872034"/>
          </a:xfrm>
          <a:prstGeom prst="rect">
            <a:avLst/>
          </a:prstGeom>
          <a:noFill/>
        </p:spPr>
        <p:txBody>
          <a:bodyPr wrap="square">
            <a:spAutoFit/>
          </a:bodyPr>
          <a:lstStyle/>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Size Threshold for Edge State Emergence in Graphene Quantum Dots (GQDs). ELECMI 2024/</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Awarded Proposal.</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Aguirre. </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Electronic Structure Analysis of Twisted Bilayer Graphene at Specific Rotation Angles. ELECMI 2024/</a:t>
            </a:r>
            <a:r>
              <a:rPr lang="en-US" sz="11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2025</a:t>
            </a:r>
            <a:r>
              <a:rPr lang="en-U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Awarded Proposal.</a:t>
            </a:r>
          </a:p>
        </p:txBody>
      </p:sp>
      <p:sp>
        <p:nvSpPr>
          <p:cNvPr id="19" name="CuadroTexto 5">
            <a:extLst>
              <a:ext uri="{FF2B5EF4-FFF2-40B4-BE49-F238E27FC236}">
                <a16:creationId xmlns:a16="http://schemas.microsoft.com/office/drawing/2014/main" id="{345A102A-A91C-49A8-B911-ABD4F6B463FC}"/>
              </a:ext>
            </a:extLst>
          </p:cNvPr>
          <p:cNvSpPr txBox="1"/>
          <p:nvPr/>
        </p:nvSpPr>
        <p:spPr>
          <a:xfrm>
            <a:off x="5834742" y="5455479"/>
            <a:ext cx="6096000" cy="523220"/>
          </a:xfrm>
          <a:prstGeom prst="rect">
            <a:avLst/>
          </a:prstGeom>
          <a:noFill/>
        </p:spPr>
        <p:txBody>
          <a:bodyPr wrap="square">
            <a:spAutoFit/>
          </a:bodyPr>
          <a:lstStyle/>
          <a:p>
            <a:pPr algn="ctr">
              <a:spcAft>
                <a:spcPts val="1200"/>
              </a:spcAft>
            </a:pPr>
            <a:r>
              <a:rPr lang="es-ES" sz="2800" b="1" kern="100" dirty="0" err="1">
                <a:solidFill>
                  <a:srgbClr val="000000"/>
                </a:solidFill>
                <a:latin typeface="Times New Roman" panose="02020603050405020304" pitchFamily="18" charset="0"/>
                <a:ea typeface="Times New Roman" panose="02020603050405020304" pitchFamily="18" charset="0"/>
              </a:rPr>
              <a:t>Awarded</a:t>
            </a:r>
            <a:r>
              <a:rPr lang="es-ES" sz="2800" b="1" kern="100" dirty="0">
                <a:solidFill>
                  <a:srgbClr val="000000"/>
                </a:solidFill>
                <a:latin typeface="Times New Roman" panose="02020603050405020304" pitchFamily="18" charset="0"/>
                <a:ea typeface="Times New Roman" panose="02020603050405020304" pitchFamily="18" charset="0"/>
              </a:rPr>
              <a:t> </a:t>
            </a:r>
            <a:r>
              <a:rPr lang="es-ES" sz="2800" b="1" kern="100" dirty="0" err="1">
                <a:solidFill>
                  <a:srgbClr val="000000"/>
                </a:solidFill>
                <a:latin typeface="Times New Roman" panose="02020603050405020304" pitchFamily="18" charset="0"/>
                <a:ea typeface="Times New Roman" panose="02020603050405020304" pitchFamily="18" charset="0"/>
              </a:rPr>
              <a:t>Proposals</a:t>
            </a:r>
            <a:r>
              <a:rPr lang="es-ES" sz="2800" b="1" kern="100" dirty="0">
                <a:solidFill>
                  <a:srgbClr val="000000"/>
                </a:solidFill>
                <a:latin typeface="Times New Roman" panose="02020603050405020304" pitchFamily="18" charset="0"/>
                <a:ea typeface="Times New Roman" panose="02020603050405020304" pitchFamily="18" charset="0"/>
              </a:rPr>
              <a:t> (2)</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32885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65F2962B-CB12-4942-A782-9A62181EAFE7}"/>
              </a:ext>
            </a:extLst>
          </p:cNvPr>
          <p:cNvPicPr>
            <a:picLocks noChangeAspect="1"/>
          </p:cNvPicPr>
          <p:nvPr/>
        </p:nvPicPr>
        <p:blipFill rotWithShape="1">
          <a:blip r:embed="rId3"/>
          <a:srcRect t="13340"/>
          <a:stretch/>
        </p:blipFill>
        <p:spPr>
          <a:xfrm>
            <a:off x="2489200" y="1184196"/>
            <a:ext cx="7213600" cy="5452304"/>
          </a:xfrm>
          <a:prstGeom prst="rect">
            <a:avLst/>
          </a:prstGeom>
        </p:spPr>
      </p:pic>
    </p:spTree>
    <p:extLst>
      <p:ext uri="{BB962C8B-B14F-4D97-AF65-F5344CB8AC3E}">
        <p14:creationId xmlns:p14="http://schemas.microsoft.com/office/powerpoint/2010/main" val="83178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65F2962B-CB12-4942-A782-9A62181EAFE7}"/>
              </a:ext>
            </a:extLst>
          </p:cNvPr>
          <p:cNvPicPr>
            <a:picLocks noChangeAspect="1"/>
          </p:cNvPicPr>
          <p:nvPr/>
        </p:nvPicPr>
        <p:blipFill rotWithShape="1">
          <a:blip r:embed="rId3"/>
          <a:srcRect t="13340"/>
          <a:stretch/>
        </p:blipFill>
        <p:spPr>
          <a:xfrm>
            <a:off x="141005" y="2344499"/>
            <a:ext cx="5509189" cy="4164048"/>
          </a:xfrm>
          <a:prstGeom prst="rect">
            <a:avLst/>
          </a:prstGeom>
        </p:spPr>
      </p:pic>
      <p:pic>
        <p:nvPicPr>
          <p:cNvPr id="4" name="Picture 3">
            <a:extLst>
              <a:ext uri="{FF2B5EF4-FFF2-40B4-BE49-F238E27FC236}">
                <a16:creationId xmlns:a16="http://schemas.microsoft.com/office/drawing/2014/main" id="{88A31174-B969-41CA-9B86-E8037D5A54D3}"/>
              </a:ext>
            </a:extLst>
          </p:cNvPr>
          <p:cNvPicPr>
            <a:picLocks noChangeAspect="1"/>
          </p:cNvPicPr>
          <p:nvPr/>
        </p:nvPicPr>
        <p:blipFill>
          <a:blip r:embed="rId4"/>
          <a:stretch>
            <a:fillRect/>
          </a:stretch>
        </p:blipFill>
        <p:spPr>
          <a:xfrm>
            <a:off x="-23830" y="1206152"/>
            <a:ext cx="12192000" cy="1040191"/>
          </a:xfrm>
          <a:prstGeom prst="rect">
            <a:avLst/>
          </a:prstGeom>
        </p:spPr>
      </p:pic>
      <p:pic>
        <p:nvPicPr>
          <p:cNvPr id="6" name="Picture 5">
            <a:extLst>
              <a:ext uri="{FF2B5EF4-FFF2-40B4-BE49-F238E27FC236}">
                <a16:creationId xmlns:a16="http://schemas.microsoft.com/office/drawing/2014/main" id="{671655BE-0238-4FCC-AA83-A0B3124CA1DF}"/>
              </a:ext>
            </a:extLst>
          </p:cNvPr>
          <p:cNvPicPr>
            <a:picLocks noChangeAspect="1"/>
          </p:cNvPicPr>
          <p:nvPr/>
        </p:nvPicPr>
        <p:blipFill>
          <a:blip r:embed="rId5"/>
          <a:stretch>
            <a:fillRect/>
          </a:stretch>
        </p:blipFill>
        <p:spPr>
          <a:xfrm>
            <a:off x="6096000" y="2499970"/>
            <a:ext cx="2653378" cy="4008577"/>
          </a:xfrm>
          <a:prstGeom prst="rect">
            <a:avLst/>
          </a:prstGeom>
        </p:spPr>
      </p:pic>
      <p:pic>
        <p:nvPicPr>
          <p:cNvPr id="10" name="Picture 9">
            <a:extLst>
              <a:ext uri="{FF2B5EF4-FFF2-40B4-BE49-F238E27FC236}">
                <a16:creationId xmlns:a16="http://schemas.microsoft.com/office/drawing/2014/main" id="{61C09498-DD4C-4074-AC3A-B395DA74BE9C}"/>
              </a:ext>
            </a:extLst>
          </p:cNvPr>
          <p:cNvPicPr>
            <a:picLocks noChangeAspect="1"/>
          </p:cNvPicPr>
          <p:nvPr/>
        </p:nvPicPr>
        <p:blipFill>
          <a:blip r:embed="rId6"/>
          <a:stretch>
            <a:fillRect/>
          </a:stretch>
        </p:blipFill>
        <p:spPr>
          <a:xfrm>
            <a:off x="8906519" y="3084147"/>
            <a:ext cx="3261651" cy="2840222"/>
          </a:xfrm>
          <a:prstGeom prst="rect">
            <a:avLst/>
          </a:prstGeom>
        </p:spPr>
      </p:pic>
    </p:spTree>
    <p:extLst>
      <p:ext uri="{BB962C8B-B14F-4D97-AF65-F5344CB8AC3E}">
        <p14:creationId xmlns:p14="http://schemas.microsoft.com/office/powerpoint/2010/main" val="231887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9F1F27A-2776-41C1-ABBD-BEEC563422C0}"/>
              </a:ext>
            </a:extLst>
          </p:cNvPr>
          <p:cNvPicPr>
            <a:picLocks noChangeAspect="1"/>
          </p:cNvPicPr>
          <p:nvPr/>
        </p:nvPicPr>
        <p:blipFill>
          <a:blip r:embed="rId5"/>
          <a:stretch>
            <a:fillRect/>
          </a:stretch>
        </p:blipFill>
        <p:spPr>
          <a:xfrm>
            <a:off x="-23830" y="1206152"/>
            <a:ext cx="12192000" cy="1040191"/>
          </a:xfrm>
          <a:prstGeom prst="rect">
            <a:avLst/>
          </a:prstGeom>
        </p:spPr>
      </p:pic>
      <p:pic>
        <p:nvPicPr>
          <p:cNvPr id="14" name="Picture 13">
            <a:extLst>
              <a:ext uri="{FF2B5EF4-FFF2-40B4-BE49-F238E27FC236}">
                <a16:creationId xmlns:a16="http://schemas.microsoft.com/office/drawing/2014/main" id="{AA774A2A-4749-4996-8FFD-C9F68BA159FD}"/>
              </a:ext>
            </a:extLst>
          </p:cNvPr>
          <p:cNvPicPr>
            <a:picLocks noChangeAspect="1"/>
          </p:cNvPicPr>
          <p:nvPr/>
        </p:nvPicPr>
        <p:blipFill>
          <a:blip r:embed="rId6"/>
          <a:stretch>
            <a:fillRect/>
          </a:stretch>
        </p:blipFill>
        <p:spPr>
          <a:xfrm>
            <a:off x="-23830" y="2314282"/>
            <a:ext cx="12192000" cy="497880"/>
          </a:xfrm>
          <a:prstGeom prst="rect">
            <a:avLst/>
          </a:prstGeom>
        </p:spPr>
      </p:pic>
      <p:pic>
        <p:nvPicPr>
          <p:cNvPr id="15" name="Picture 14">
            <a:extLst>
              <a:ext uri="{FF2B5EF4-FFF2-40B4-BE49-F238E27FC236}">
                <a16:creationId xmlns:a16="http://schemas.microsoft.com/office/drawing/2014/main" id="{31A8E625-5DDD-44F9-872B-99EE6D3B1272}"/>
              </a:ext>
            </a:extLst>
          </p:cNvPr>
          <p:cNvPicPr>
            <a:picLocks noChangeAspect="1"/>
          </p:cNvPicPr>
          <p:nvPr/>
        </p:nvPicPr>
        <p:blipFill>
          <a:blip r:embed="rId7"/>
          <a:stretch>
            <a:fillRect/>
          </a:stretch>
        </p:blipFill>
        <p:spPr>
          <a:xfrm>
            <a:off x="0" y="2880101"/>
            <a:ext cx="12192000" cy="755578"/>
          </a:xfrm>
          <a:prstGeom prst="rect">
            <a:avLst/>
          </a:prstGeom>
        </p:spPr>
      </p:pic>
      <p:pic>
        <p:nvPicPr>
          <p:cNvPr id="17" name="Picture 16">
            <a:extLst>
              <a:ext uri="{FF2B5EF4-FFF2-40B4-BE49-F238E27FC236}">
                <a16:creationId xmlns:a16="http://schemas.microsoft.com/office/drawing/2014/main" id="{505A16E2-AD34-4807-B223-CB3FF4544A62}"/>
              </a:ext>
            </a:extLst>
          </p:cNvPr>
          <p:cNvPicPr>
            <a:picLocks noChangeAspect="1"/>
          </p:cNvPicPr>
          <p:nvPr/>
        </p:nvPicPr>
        <p:blipFill>
          <a:blip r:embed="rId8"/>
          <a:stretch>
            <a:fillRect/>
          </a:stretch>
        </p:blipFill>
        <p:spPr>
          <a:xfrm>
            <a:off x="0" y="4305902"/>
            <a:ext cx="12192000" cy="1311683"/>
          </a:xfrm>
          <a:prstGeom prst="rect">
            <a:avLst/>
          </a:prstGeom>
        </p:spPr>
      </p:pic>
      <p:pic>
        <p:nvPicPr>
          <p:cNvPr id="7" name="Picture 6">
            <a:extLst>
              <a:ext uri="{FF2B5EF4-FFF2-40B4-BE49-F238E27FC236}">
                <a16:creationId xmlns:a16="http://schemas.microsoft.com/office/drawing/2014/main" id="{E472FC5F-31FA-4565-B723-7F2E8668D6EB}"/>
              </a:ext>
            </a:extLst>
          </p:cNvPr>
          <p:cNvPicPr>
            <a:picLocks noChangeAspect="1"/>
          </p:cNvPicPr>
          <p:nvPr/>
        </p:nvPicPr>
        <p:blipFill>
          <a:blip r:embed="rId9"/>
          <a:stretch>
            <a:fillRect/>
          </a:stretch>
        </p:blipFill>
        <p:spPr>
          <a:xfrm>
            <a:off x="0" y="3589412"/>
            <a:ext cx="12192000" cy="762757"/>
          </a:xfrm>
          <a:prstGeom prst="rect">
            <a:avLst/>
          </a:prstGeom>
          <a:solidFill>
            <a:schemeClr val="bg1"/>
          </a:solidFill>
        </p:spPr>
      </p:pic>
      <p:pic>
        <p:nvPicPr>
          <p:cNvPr id="10" name="Picture 9">
            <a:extLst>
              <a:ext uri="{FF2B5EF4-FFF2-40B4-BE49-F238E27FC236}">
                <a16:creationId xmlns:a16="http://schemas.microsoft.com/office/drawing/2014/main" id="{75174C75-4D38-4AA8-9E8D-2797122B0B91}"/>
              </a:ext>
            </a:extLst>
          </p:cNvPr>
          <p:cNvPicPr>
            <a:picLocks noChangeAspect="1"/>
          </p:cNvPicPr>
          <p:nvPr/>
        </p:nvPicPr>
        <p:blipFill>
          <a:blip r:embed="rId10"/>
          <a:stretch>
            <a:fillRect/>
          </a:stretch>
        </p:blipFill>
        <p:spPr>
          <a:xfrm>
            <a:off x="0" y="5528249"/>
            <a:ext cx="12192000" cy="1316906"/>
          </a:xfrm>
          <a:prstGeom prst="rect">
            <a:avLst/>
          </a:prstGeom>
          <a:solidFill>
            <a:schemeClr val="bg1"/>
          </a:solidFill>
        </p:spPr>
      </p:pic>
    </p:spTree>
    <p:extLst>
      <p:ext uri="{BB962C8B-B14F-4D97-AF65-F5344CB8AC3E}">
        <p14:creationId xmlns:p14="http://schemas.microsoft.com/office/powerpoint/2010/main" val="2683001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9B6AC7CE-42E6-4B33-9EFB-88206E58143B}"/>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41792E-29EA-4E40-A5DB-0A7FBC0B74FD}"/>
              </a:ext>
            </a:extLst>
          </p:cNvPr>
          <p:cNvSpPr txBox="1"/>
          <p:nvPr/>
        </p:nvSpPr>
        <p:spPr>
          <a:xfrm>
            <a:off x="0" y="1606034"/>
            <a:ext cx="12192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How</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does</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work</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F5115FD-70F3-4724-854F-E10E7E872F47}"/>
              </a:ext>
            </a:extLst>
          </p:cNvPr>
          <p:cNvPicPr>
            <a:picLocks noChangeAspect="1"/>
          </p:cNvPicPr>
          <p:nvPr/>
        </p:nvPicPr>
        <p:blipFill>
          <a:blip r:embed="rId2"/>
          <a:stretch>
            <a:fillRect/>
          </a:stretch>
        </p:blipFill>
        <p:spPr>
          <a:xfrm>
            <a:off x="0" y="2708337"/>
            <a:ext cx="3596952" cy="4163929"/>
          </a:xfrm>
          <a:prstGeom prst="rect">
            <a:avLst/>
          </a:prstGeom>
        </p:spPr>
      </p:pic>
      <p:pic>
        <p:nvPicPr>
          <p:cNvPr id="30" name="Picture 29">
            <a:extLst>
              <a:ext uri="{FF2B5EF4-FFF2-40B4-BE49-F238E27FC236}">
                <a16:creationId xmlns:a16="http://schemas.microsoft.com/office/drawing/2014/main" id="{AB01FD21-D6FE-4ABF-A4D8-65667509FBF9}"/>
              </a:ext>
            </a:extLst>
          </p:cNvPr>
          <p:cNvPicPr>
            <a:picLocks noChangeAspect="1"/>
          </p:cNvPicPr>
          <p:nvPr/>
        </p:nvPicPr>
        <p:blipFill>
          <a:blip r:embed="rId3"/>
          <a:stretch>
            <a:fillRect/>
          </a:stretch>
        </p:blipFill>
        <p:spPr>
          <a:xfrm>
            <a:off x="4297524" y="2565737"/>
            <a:ext cx="3596952" cy="4072481"/>
          </a:xfrm>
          <a:prstGeom prst="rect">
            <a:avLst/>
          </a:prstGeom>
        </p:spPr>
      </p:pic>
      <p:pic>
        <p:nvPicPr>
          <p:cNvPr id="31" name="Picture 30">
            <a:extLst>
              <a:ext uri="{FF2B5EF4-FFF2-40B4-BE49-F238E27FC236}">
                <a16:creationId xmlns:a16="http://schemas.microsoft.com/office/drawing/2014/main" id="{8CEE18D7-7D9D-41DA-AC0F-7A8A5B793B5A}"/>
              </a:ext>
            </a:extLst>
          </p:cNvPr>
          <p:cNvPicPr>
            <a:picLocks noChangeAspect="1"/>
          </p:cNvPicPr>
          <p:nvPr/>
        </p:nvPicPr>
        <p:blipFill>
          <a:blip r:embed="rId4"/>
          <a:stretch>
            <a:fillRect/>
          </a:stretch>
        </p:blipFill>
        <p:spPr>
          <a:xfrm>
            <a:off x="8167722" y="2746437"/>
            <a:ext cx="3590855" cy="3840813"/>
          </a:xfrm>
          <a:prstGeom prst="rect">
            <a:avLst/>
          </a:prstGeom>
        </p:spPr>
      </p:pic>
      <p:pic>
        <p:nvPicPr>
          <p:cNvPr id="38" name="Picture 37">
            <a:extLst>
              <a:ext uri="{FF2B5EF4-FFF2-40B4-BE49-F238E27FC236}">
                <a16:creationId xmlns:a16="http://schemas.microsoft.com/office/drawing/2014/main" id="{C64FDF5F-5831-4303-A398-A662E7D50996}"/>
              </a:ext>
            </a:extLst>
          </p:cNvPr>
          <p:cNvPicPr>
            <a:picLocks noChangeAspect="1"/>
          </p:cNvPicPr>
          <p:nvPr/>
        </p:nvPicPr>
        <p:blipFill>
          <a:blip r:embed="rId5"/>
          <a:stretch>
            <a:fillRect/>
          </a:stretch>
        </p:blipFill>
        <p:spPr>
          <a:xfrm>
            <a:off x="7371451" y="3274983"/>
            <a:ext cx="1133954" cy="883997"/>
          </a:xfrm>
          <a:prstGeom prst="rect">
            <a:avLst/>
          </a:prstGeom>
        </p:spPr>
      </p:pic>
      <p:pic>
        <p:nvPicPr>
          <p:cNvPr id="39" name="Picture 38">
            <a:extLst>
              <a:ext uri="{FF2B5EF4-FFF2-40B4-BE49-F238E27FC236}">
                <a16:creationId xmlns:a16="http://schemas.microsoft.com/office/drawing/2014/main" id="{87BB6BEB-B77B-46B4-94CB-5A5DD83C9E5C}"/>
              </a:ext>
            </a:extLst>
          </p:cNvPr>
          <p:cNvPicPr>
            <a:picLocks noChangeAspect="1"/>
          </p:cNvPicPr>
          <p:nvPr/>
        </p:nvPicPr>
        <p:blipFill>
          <a:blip r:embed="rId6"/>
          <a:stretch>
            <a:fillRect/>
          </a:stretch>
        </p:blipFill>
        <p:spPr>
          <a:xfrm>
            <a:off x="3383309" y="3274983"/>
            <a:ext cx="1127858" cy="883997"/>
          </a:xfrm>
          <a:prstGeom prst="rect">
            <a:avLst/>
          </a:prstGeom>
        </p:spPr>
      </p:pic>
    </p:spTree>
    <p:extLst>
      <p:ext uri="{BB962C8B-B14F-4D97-AF65-F5344CB8AC3E}">
        <p14:creationId xmlns:p14="http://schemas.microsoft.com/office/powerpoint/2010/main" val="1636821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9B6AC7CE-42E6-4B33-9EFB-88206E58143B}"/>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41792E-29EA-4E40-A5DB-0A7FBC0B74FD}"/>
              </a:ext>
            </a:extLst>
          </p:cNvPr>
          <p:cNvSpPr txBox="1"/>
          <p:nvPr/>
        </p:nvSpPr>
        <p:spPr>
          <a:xfrm>
            <a:off x="0"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How</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does</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work</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F5115FD-70F3-4724-854F-E10E7E872F47}"/>
              </a:ext>
            </a:extLst>
          </p:cNvPr>
          <p:cNvPicPr>
            <a:picLocks noChangeAspect="1"/>
          </p:cNvPicPr>
          <p:nvPr/>
        </p:nvPicPr>
        <p:blipFill>
          <a:blip r:embed="rId2"/>
          <a:stretch>
            <a:fillRect/>
          </a:stretch>
        </p:blipFill>
        <p:spPr>
          <a:xfrm>
            <a:off x="1055928" y="2212215"/>
            <a:ext cx="1250504" cy="1447617"/>
          </a:xfrm>
          <a:prstGeom prst="rect">
            <a:avLst/>
          </a:prstGeom>
        </p:spPr>
      </p:pic>
      <p:pic>
        <p:nvPicPr>
          <p:cNvPr id="30" name="Picture 29">
            <a:extLst>
              <a:ext uri="{FF2B5EF4-FFF2-40B4-BE49-F238E27FC236}">
                <a16:creationId xmlns:a16="http://schemas.microsoft.com/office/drawing/2014/main" id="{AB01FD21-D6FE-4ABF-A4D8-65667509FBF9}"/>
              </a:ext>
            </a:extLst>
          </p:cNvPr>
          <p:cNvPicPr>
            <a:picLocks noChangeAspect="1"/>
          </p:cNvPicPr>
          <p:nvPr/>
        </p:nvPicPr>
        <p:blipFill>
          <a:blip r:embed="rId3"/>
          <a:stretch>
            <a:fillRect/>
          </a:stretch>
        </p:blipFill>
        <p:spPr>
          <a:xfrm>
            <a:off x="1055928" y="3761306"/>
            <a:ext cx="1250504" cy="1415825"/>
          </a:xfrm>
          <a:prstGeom prst="rect">
            <a:avLst/>
          </a:prstGeom>
        </p:spPr>
      </p:pic>
      <p:pic>
        <p:nvPicPr>
          <p:cNvPr id="31" name="Picture 30">
            <a:extLst>
              <a:ext uri="{FF2B5EF4-FFF2-40B4-BE49-F238E27FC236}">
                <a16:creationId xmlns:a16="http://schemas.microsoft.com/office/drawing/2014/main" id="{8CEE18D7-7D9D-41DA-AC0F-7A8A5B793B5A}"/>
              </a:ext>
            </a:extLst>
          </p:cNvPr>
          <p:cNvPicPr>
            <a:picLocks noChangeAspect="1"/>
          </p:cNvPicPr>
          <p:nvPr/>
        </p:nvPicPr>
        <p:blipFill>
          <a:blip r:embed="rId4"/>
          <a:stretch>
            <a:fillRect/>
          </a:stretch>
        </p:blipFill>
        <p:spPr>
          <a:xfrm>
            <a:off x="1055928" y="5251966"/>
            <a:ext cx="1248385" cy="1335284"/>
          </a:xfrm>
          <a:prstGeom prst="rect">
            <a:avLst/>
          </a:prstGeom>
        </p:spPr>
      </p:pic>
      <p:sp>
        <p:nvSpPr>
          <p:cNvPr id="9" name="TextBox 8">
            <a:extLst>
              <a:ext uri="{FF2B5EF4-FFF2-40B4-BE49-F238E27FC236}">
                <a16:creationId xmlns:a16="http://schemas.microsoft.com/office/drawing/2014/main" id="{56426D41-74A2-4982-9DEF-ADC91D880A16}"/>
              </a:ext>
            </a:extLst>
          </p:cNvPr>
          <p:cNvSpPr txBox="1"/>
          <p:nvPr/>
        </p:nvSpPr>
        <p:spPr>
          <a:xfrm>
            <a:off x="4337958"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What</a:t>
            </a:r>
            <a:r>
              <a:rPr lang="es-ES" sz="2400" b="1" dirty="0">
                <a:latin typeface="Arial" panose="020B0604020202020204" pitchFamily="34" charset="0"/>
                <a:cs typeface="Arial" panose="020B0604020202020204" pitchFamily="34" charset="0"/>
              </a:rPr>
              <a:t> can </a:t>
            </a:r>
            <a:r>
              <a:rPr lang="es-ES" sz="2400" b="1" dirty="0" err="1">
                <a:latin typeface="Arial" panose="020B0604020202020204" pitchFamily="34" charset="0"/>
                <a:cs typeface="Arial" panose="020B0604020202020204" pitchFamily="34" charset="0"/>
              </a:rPr>
              <a:t>you</a:t>
            </a:r>
            <a:r>
              <a:rPr lang="es-ES" sz="2400" b="1" dirty="0">
                <a:latin typeface="Arial" panose="020B0604020202020204" pitchFamily="34" charset="0"/>
                <a:cs typeface="Arial" panose="020B0604020202020204" pitchFamily="34" charset="0"/>
              </a:rPr>
              <a:t> do?</a:t>
            </a:r>
            <a:endParaRPr lang="en-US" sz="24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B9999A3-6380-4D0E-9DBB-A84C8B6DA49B}"/>
              </a:ext>
            </a:extLst>
          </p:cNvPr>
          <p:cNvPicPr>
            <a:picLocks noChangeAspect="1"/>
          </p:cNvPicPr>
          <p:nvPr/>
        </p:nvPicPr>
        <p:blipFill>
          <a:blip r:embed="rId5"/>
          <a:stretch>
            <a:fillRect/>
          </a:stretch>
        </p:blipFill>
        <p:spPr>
          <a:xfrm>
            <a:off x="4303092" y="2741171"/>
            <a:ext cx="7888908" cy="1146147"/>
          </a:xfrm>
          <a:prstGeom prst="rect">
            <a:avLst/>
          </a:prstGeom>
        </p:spPr>
      </p:pic>
      <p:pic>
        <p:nvPicPr>
          <p:cNvPr id="4" name="Picture 3">
            <a:extLst>
              <a:ext uri="{FF2B5EF4-FFF2-40B4-BE49-F238E27FC236}">
                <a16:creationId xmlns:a16="http://schemas.microsoft.com/office/drawing/2014/main" id="{200FE666-5369-4C29-8A36-951CB7681F54}"/>
              </a:ext>
            </a:extLst>
          </p:cNvPr>
          <p:cNvPicPr>
            <a:picLocks noChangeAspect="1"/>
          </p:cNvPicPr>
          <p:nvPr/>
        </p:nvPicPr>
        <p:blipFill>
          <a:blip r:embed="rId6"/>
          <a:stretch>
            <a:fillRect/>
          </a:stretch>
        </p:blipFill>
        <p:spPr>
          <a:xfrm>
            <a:off x="4337958" y="3635294"/>
            <a:ext cx="7888908" cy="1152244"/>
          </a:xfrm>
          <a:prstGeom prst="rect">
            <a:avLst/>
          </a:prstGeom>
        </p:spPr>
      </p:pic>
      <p:pic>
        <p:nvPicPr>
          <p:cNvPr id="6" name="Picture 5">
            <a:extLst>
              <a:ext uri="{FF2B5EF4-FFF2-40B4-BE49-F238E27FC236}">
                <a16:creationId xmlns:a16="http://schemas.microsoft.com/office/drawing/2014/main" id="{EA4FD44D-6B9C-402B-A62A-1D67E9E787BE}"/>
              </a:ext>
            </a:extLst>
          </p:cNvPr>
          <p:cNvPicPr>
            <a:picLocks noChangeAspect="1"/>
          </p:cNvPicPr>
          <p:nvPr/>
        </p:nvPicPr>
        <p:blipFill>
          <a:blip r:embed="rId7"/>
          <a:stretch>
            <a:fillRect/>
          </a:stretch>
        </p:blipFill>
        <p:spPr>
          <a:xfrm>
            <a:off x="4337958" y="4535514"/>
            <a:ext cx="7888908" cy="1146147"/>
          </a:xfrm>
          <a:prstGeom prst="rect">
            <a:avLst/>
          </a:prstGeom>
        </p:spPr>
      </p:pic>
      <p:pic>
        <p:nvPicPr>
          <p:cNvPr id="8" name="Picture 7">
            <a:extLst>
              <a:ext uri="{FF2B5EF4-FFF2-40B4-BE49-F238E27FC236}">
                <a16:creationId xmlns:a16="http://schemas.microsoft.com/office/drawing/2014/main" id="{5E499A58-14D6-4619-AAA0-A24E47D18A96}"/>
              </a:ext>
            </a:extLst>
          </p:cNvPr>
          <p:cNvPicPr>
            <a:picLocks noChangeAspect="1"/>
          </p:cNvPicPr>
          <p:nvPr/>
        </p:nvPicPr>
        <p:blipFill>
          <a:blip r:embed="rId8"/>
          <a:stretch>
            <a:fillRect/>
          </a:stretch>
        </p:blipFill>
        <p:spPr>
          <a:xfrm>
            <a:off x="4337958" y="5486809"/>
            <a:ext cx="7888908" cy="1450974"/>
          </a:xfrm>
          <a:prstGeom prst="rect">
            <a:avLst/>
          </a:prstGeom>
        </p:spPr>
      </p:pic>
      <p:pic>
        <p:nvPicPr>
          <p:cNvPr id="12" name="Picture 11">
            <a:extLst>
              <a:ext uri="{FF2B5EF4-FFF2-40B4-BE49-F238E27FC236}">
                <a16:creationId xmlns:a16="http://schemas.microsoft.com/office/drawing/2014/main" id="{5A605244-CC1C-41CB-9E32-A58168EFACEB}"/>
              </a:ext>
            </a:extLst>
          </p:cNvPr>
          <p:cNvPicPr>
            <a:picLocks noChangeAspect="1"/>
          </p:cNvPicPr>
          <p:nvPr/>
        </p:nvPicPr>
        <p:blipFill>
          <a:blip r:embed="rId9"/>
          <a:stretch>
            <a:fillRect/>
          </a:stretch>
        </p:blipFill>
        <p:spPr>
          <a:xfrm>
            <a:off x="4307855" y="2069198"/>
            <a:ext cx="7968163" cy="841321"/>
          </a:xfrm>
          <a:prstGeom prst="rect">
            <a:avLst/>
          </a:prstGeom>
        </p:spPr>
      </p:pic>
    </p:spTree>
    <p:extLst>
      <p:ext uri="{BB962C8B-B14F-4D97-AF65-F5344CB8AC3E}">
        <p14:creationId xmlns:p14="http://schemas.microsoft.com/office/powerpoint/2010/main" val="869852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5">
            <a:extLst>
              <a:ext uri="{FF2B5EF4-FFF2-40B4-BE49-F238E27FC236}">
                <a16:creationId xmlns:a16="http://schemas.microsoft.com/office/drawing/2014/main" id="{9B6AC7CE-42E6-4B33-9EFB-88206E58143B}"/>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641792E-29EA-4E40-A5DB-0A7FBC0B74FD}"/>
              </a:ext>
            </a:extLst>
          </p:cNvPr>
          <p:cNvSpPr txBox="1"/>
          <p:nvPr/>
        </p:nvSpPr>
        <p:spPr>
          <a:xfrm>
            <a:off x="0"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How</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does</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work</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F5115FD-70F3-4724-854F-E10E7E872F47}"/>
              </a:ext>
            </a:extLst>
          </p:cNvPr>
          <p:cNvPicPr>
            <a:picLocks noChangeAspect="1"/>
          </p:cNvPicPr>
          <p:nvPr/>
        </p:nvPicPr>
        <p:blipFill>
          <a:blip r:embed="rId2"/>
          <a:stretch>
            <a:fillRect/>
          </a:stretch>
        </p:blipFill>
        <p:spPr>
          <a:xfrm>
            <a:off x="1055928" y="2212215"/>
            <a:ext cx="1250504" cy="1447617"/>
          </a:xfrm>
          <a:prstGeom prst="rect">
            <a:avLst/>
          </a:prstGeom>
        </p:spPr>
      </p:pic>
      <p:pic>
        <p:nvPicPr>
          <p:cNvPr id="30" name="Picture 29">
            <a:extLst>
              <a:ext uri="{FF2B5EF4-FFF2-40B4-BE49-F238E27FC236}">
                <a16:creationId xmlns:a16="http://schemas.microsoft.com/office/drawing/2014/main" id="{AB01FD21-D6FE-4ABF-A4D8-65667509FBF9}"/>
              </a:ext>
            </a:extLst>
          </p:cNvPr>
          <p:cNvPicPr>
            <a:picLocks noChangeAspect="1"/>
          </p:cNvPicPr>
          <p:nvPr/>
        </p:nvPicPr>
        <p:blipFill>
          <a:blip r:embed="rId3"/>
          <a:stretch>
            <a:fillRect/>
          </a:stretch>
        </p:blipFill>
        <p:spPr>
          <a:xfrm>
            <a:off x="1055928" y="3761306"/>
            <a:ext cx="1250504" cy="1415825"/>
          </a:xfrm>
          <a:prstGeom prst="rect">
            <a:avLst/>
          </a:prstGeom>
        </p:spPr>
      </p:pic>
      <p:pic>
        <p:nvPicPr>
          <p:cNvPr id="31" name="Picture 30">
            <a:extLst>
              <a:ext uri="{FF2B5EF4-FFF2-40B4-BE49-F238E27FC236}">
                <a16:creationId xmlns:a16="http://schemas.microsoft.com/office/drawing/2014/main" id="{8CEE18D7-7D9D-41DA-AC0F-7A8A5B793B5A}"/>
              </a:ext>
            </a:extLst>
          </p:cNvPr>
          <p:cNvPicPr>
            <a:picLocks noChangeAspect="1"/>
          </p:cNvPicPr>
          <p:nvPr/>
        </p:nvPicPr>
        <p:blipFill>
          <a:blip r:embed="rId4"/>
          <a:stretch>
            <a:fillRect/>
          </a:stretch>
        </p:blipFill>
        <p:spPr>
          <a:xfrm>
            <a:off x="1055928" y="5251966"/>
            <a:ext cx="1248385" cy="1335284"/>
          </a:xfrm>
          <a:prstGeom prst="rect">
            <a:avLst/>
          </a:prstGeom>
        </p:spPr>
      </p:pic>
      <p:sp>
        <p:nvSpPr>
          <p:cNvPr id="9" name="TextBox 8">
            <a:extLst>
              <a:ext uri="{FF2B5EF4-FFF2-40B4-BE49-F238E27FC236}">
                <a16:creationId xmlns:a16="http://schemas.microsoft.com/office/drawing/2014/main" id="{56426D41-74A2-4982-9DEF-ADC91D880A16}"/>
              </a:ext>
            </a:extLst>
          </p:cNvPr>
          <p:cNvSpPr txBox="1"/>
          <p:nvPr/>
        </p:nvSpPr>
        <p:spPr>
          <a:xfrm>
            <a:off x="4337958"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What</a:t>
            </a:r>
            <a:r>
              <a:rPr lang="es-ES" sz="2400" b="1" dirty="0">
                <a:latin typeface="Arial" panose="020B0604020202020204" pitchFamily="34" charset="0"/>
                <a:cs typeface="Arial" panose="020B0604020202020204" pitchFamily="34" charset="0"/>
              </a:rPr>
              <a:t> can yo do?</a:t>
            </a:r>
            <a:endParaRPr lang="en-US" sz="2400" b="1" dirty="0">
              <a:latin typeface="Arial" panose="020B0604020202020204" pitchFamily="34" charset="0"/>
              <a:cs typeface="Arial" panose="020B0604020202020204" pitchFamily="34" charset="0"/>
            </a:endParaRPr>
          </a:p>
        </p:txBody>
      </p:sp>
      <p:sp>
        <p:nvSpPr>
          <p:cNvPr id="13" name="Rectangle 1">
            <a:extLst>
              <a:ext uri="{FF2B5EF4-FFF2-40B4-BE49-F238E27FC236}">
                <a16:creationId xmlns:a16="http://schemas.microsoft.com/office/drawing/2014/main" id="{C53431B1-8EDC-4D41-9E24-2F46ADEF1C64}"/>
              </a:ext>
            </a:extLst>
          </p:cNvPr>
          <p:cNvSpPr>
            <a:spLocks noChangeArrowheads="1"/>
          </p:cNvSpPr>
          <p:nvPr/>
        </p:nvSpPr>
        <p:spPr bwMode="auto">
          <a:xfrm>
            <a:off x="4337958" y="2400581"/>
            <a:ext cx="4739367" cy="333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SCF (Self-Consistent Field)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NSCF (Non-Self-Consistent Field)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BANDS Calculation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DOS (Density of States)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EELS (Electron Energy Loss Spectroscopy)</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20" name="TextBox 19">
            <a:extLst>
              <a:ext uri="{FF2B5EF4-FFF2-40B4-BE49-F238E27FC236}">
                <a16:creationId xmlns:a16="http://schemas.microsoft.com/office/drawing/2014/main" id="{A10A4FAF-DBBB-4DB4-8B75-60EAAF9308E8}"/>
              </a:ext>
            </a:extLst>
          </p:cNvPr>
          <p:cNvSpPr txBox="1"/>
          <p:nvPr/>
        </p:nvSpPr>
        <p:spPr>
          <a:xfrm>
            <a:off x="8763000" y="1606034"/>
            <a:ext cx="34290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err="1">
                <a:latin typeface="Arial" panose="020B0604020202020204" pitchFamily="34" charset="0"/>
                <a:cs typeface="Arial" panose="020B0604020202020204" pitchFamily="34" charset="0"/>
              </a:rPr>
              <a:t>Where</a:t>
            </a:r>
            <a:r>
              <a:rPr lang="es-ES" sz="2400" b="1" dirty="0">
                <a:latin typeface="Arial" panose="020B0604020202020204" pitchFamily="34" charset="0"/>
                <a:cs typeface="Arial" panose="020B0604020202020204" pitchFamily="34" charset="0"/>
              </a:rPr>
              <a:t> can I </a:t>
            </a:r>
            <a:r>
              <a:rPr lang="es-ES" sz="2400" b="1" dirty="0" err="1">
                <a:latin typeface="Arial" panose="020B0604020202020204" pitchFamily="34" charset="0"/>
                <a:cs typeface="Arial" panose="020B0604020202020204" pitchFamily="34" charset="0"/>
              </a:rPr>
              <a:t>find</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it</a:t>
            </a:r>
            <a:r>
              <a:rPr lang="es-ES" sz="2400"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882B17D-0B5B-4C89-90F7-F0FA2B7A5EBA}"/>
              </a:ext>
            </a:extLst>
          </p:cNvPr>
          <p:cNvSpPr txBox="1"/>
          <p:nvPr/>
        </p:nvSpPr>
        <p:spPr>
          <a:xfrm>
            <a:off x="8740404" y="5523928"/>
            <a:ext cx="345159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hlinkClick r:id="rId5"/>
              </a:rPr>
              <a:t>https://github.com/SantiagoBLP/NeuroCalc2025_1.0</a:t>
            </a:r>
            <a:endParaRPr lang="en-US"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87C861D8-7207-49FE-98B6-D592E731B374}"/>
              </a:ext>
            </a:extLst>
          </p:cNvPr>
          <p:cNvPicPr>
            <a:picLocks noChangeAspect="1"/>
          </p:cNvPicPr>
          <p:nvPr/>
        </p:nvPicPr>
        <p:blipFill>
          <a:blip r:embed="rId6"/>
          <a:stretch>
            <a:fillRect/>
          </a:stretch>
        </p:blipFill>
        <p:spPr>
          <a:xfrm>
            <a:off x="8130804" y="2672052"/>
            <a:ext cx="4586514" cy="2579914"/>
          </a:xfrm>
          <a:prstGeom prst="rect">
            <a:avLst/>
          </a:prstGeom>
        </p:spPr>
      </p:pic>
    </p:spTree>
    <p:extLst>
      <p:ext uri="{BB962C8B-B14F-4D97-AF65-F5344CB8AC3E}">
        <p14:creationId xmlns:p14="http://schemas.microsoft.com/office/powerpoint/2010/main" val="756438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3224</TotalTime>
  <Words>1303</Words>
  <Application>Microsoft Office PowerPoint</Application>
  <PresentationFormat>Widescreen</PresentationFormat>
  <Paragraphs>87</Paragraphs>
  <Slides>22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Santiago Barrionuevo</dc:creator>
  <cp:lastModifiedBy>Santiago Barrionuevo</cp:lastModifiedBy>
  <cp:revision>53</cp:revision>
  <cp:lastPrinted>2025-02-27T17:29:13Z</cp:lastPrinted>
  <dcterms:created xsi:type="dcterms:W3CDTF">2025-02-25T10:30:59Z</dcterms:created>
  <dcterms:modified xsi:type="dcterms:W3CDTF">2025-02-27T17:50:27Z</dcterms:modified>
</cp:coreProperties>
</file>